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64" r:id="rId6"/>
    <p:sldId id="263" r:id="rId7"/>
    <p:sldId id="265" r:id="rId8"/>
    <p:sldId id="267" r:id="rId9"/>
    <p:sldId id="266" r:id="rId10"/>
    <p:sldId id="268" r:id="rId11"/>
    <p:sldId id="260" r:id="rId12"/>
    <p:sldId id="261" r:id="rId13"/>
    <p:sldId id="262" r:id="rId14"/>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650C158-17F0-3F82-36AB-3E36B5A58335}" name="Mack, Katrina (Innovation Strategy)" initials="MK(S" userId="S::km0051@surrey.ac.uk::7f3a865c-8c29-4ce3-8e5d-4e938fc51cc1"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5FC9B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84"/>
  </p:normalViewPr>
  <p:slideViewPr>
    <p:cSldViewPr snapToGrid="0">
      <p:cViewPr varScale="1">
        <p:scale>
          <a:sx n="64" d="100"/>
          <a:sy n="64" d="100"/>
        </p:scale>
        <p:origin x="192" y="10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8B7E7-85BA-5DAE-1C3B-5B34471164C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FD27B29-ACD6-B4DD-BBFB-978DEA5AE6D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C8CE03E-81FE-19D8-CD12-5E3798719BE0}"/>
              </a:ext>
            </a:extLst>
          </p:cNvPr>
          <p:cNvSpPr>
            <a:spLocks noGrp="1"/>
          </p:cNvSpPr>
          <p:nvPr>
            <p:ph type="dt" sz="half" idx="10"/>
          </p:nvPr>
        </p:nvSpPr>
        <p:spPr/>
        <p:txBody>
          <a:bodyPr/>
          <a:lstStyle/>
          <a:p>
            <a:fld id="{CB85960B-7D93-4604-97C9-CE2A69CAECD7}" type="datetimeFigureOut">
              <a:rPr lang="en-GB" smtClean="0"/>
              <a:t>28/08/2023</a:t>
            </a:fld>
            <a:endParaRPr lang="en-GB"/>
          </a:p>
        </p:txBody>
      </p:sp>
      <p:sp>
        <p:nvSpPr>
          <p:cNvPr id="5" name="Footer Placeholder 4">
            <a:extLst>
              <a:ext uri="{FF2B5EF4-FFF2-40B4-BE49-F238E27FC236}">
                <a16:creationId xmlns:a16="http://schemas.microsoft.com/office/drawing/2014/main" id="{AA873BD4-0F23-C93E-3EAD-431D37C66BF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8E6A522-5773-8C8A-6D1B-DC6B83AC230A}"/>
              </a:ext>
            </a:extLst>
          </p:cNvPr>
          <p:cNvSpPr>
            <a:spLocks noGrp="1"/>
          </p:cNvSpPr>
          <p:nvPr>
            <p:ph type="sldNum" sz="quarter" idx="12"/>
          </p:nvPr>
        </p:nvSpPr>
        <p:spPr/>
        <p:txBody>
          <a:bodyPr/>
          <a:lstStyle/>
          <a:p>
            <a:fld id="{13CA88AA-AAAD-4713-A02D-39EDE9BC1E8B}" type="slidenum">
              <a:rPr lang="en-GB" smtClean="0"/>
              <a:t>‹#›</a:t>
            </a:fld>
            <a:endParaRPr lang="en-GB"/>
          </a:p>
        </p:txBody>
      </p:sp>
    </p:spTree>
    <p:extLst>
      <p:ext uri="{BB962C8B-B14F-4D97-AF65-F5344CB8AC3E}">
        <p14:creationId xmlns:p14="http://schemas.microsoft.com/office/powerpoint/2010/main" val="19745325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E213F-F323-B103-1C0C-97F04431E3F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F081338-66E3-575D-487A-E06AFF4232A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EBBF50A-1FDC-B7E6-D9FD-A5322DA47821}"/>
              </a:ext>
            </a:extLst>
          </p:cNvPr>
          <p:cNvSpPr>
            <a:spLocks noGrp="1"/>
          </p:cNvSpPr>
          <p:nvPr>
            <p:ph type="dt" sz="half" idx="10"/>
          </p:nvPr>
        </p:nvSpPr>
        <p:spPr/>
        <p:txBody>
          <a:bodyPr/>
          <a:lstStyle/>
          <a:p>
            <a:fld id="{CB85960B-7D93-4604-97C9-CE2A69CAECD7}" type="datetimeFigureOut">
              <a:rPr lang="en-GB" smtClean="0"/>
              <a:t>28/08/2023</a:t>
            </a:fld>
            <a:endParaRPr lang="en-GB"/>
          </a:p>
        </p:txBody>
      </p:sp>
      <p:sp>
        <p:nvSpPr>
          <p:cNvPr id="5" name="Footer Placeholder 4">
            <a:extLst>
              <a:ext uri="{FF2B5EF4-FFF2-40B4-BE49-F238E27FC236}">
                <a16:creationId xmlns:a16="http://schemas.microsoft.com/office/drawing/2014/main" id="{4D723AE9-C6B3-0F7A-9DE5-1C0B3533136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71D0980-A0A9-B9A2-7618-41BA184F1EC9}"/>
              </a:ext>
            </a:extLst>
          </p:cNvPr>
          <p:cNvSpPr>
            <a:spLocks noGrp="1"/>
          </p:cNvSpPr>
          <p:nvPr>
            <p:ph type="sldNum" sz="quarter" idx="12"/>
          </p:nvPr>
        </p:nvSpPr>
        <p:spPr/>
        <p:txBody>
          <a:bodyPr/>
          <a:lstStyle/>
          <a:p>
            <a:fld id="{13CA88AA-AAAD-4713-A02D-39EDE9BC1E8B}" type="slidenum">
              <a:rPr lang="en-GB" smtClean="0"/>
              <a:t>‹#›</a:t>
            </a:fld>
            <a:endParaRPr lang="en-GB"/>
          </a:p>
        </p:txBody>
      </p:sp>
    </p:spTree>
    <p:extLst>
      <p:ext uri="{BB962C8B-B14F-4D97-AF65-F5344CB8AC3E}">
        <p14:creationId xmlns:p14="http://schemas.microsoft.com/office/powerpoint/2010/main" val="7382341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47346DE-985E-8D7D-2A61-3F19EFB840D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6DEE44E-96C4-F96A-D32E-D12F4A56040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5E7FF80-FE90-3BBC-FC24-EB1389D4A57E}"/>
              </a:ext>
            </a:extLst>
          </p:cNvPr>
          <p:cNvSpPr>
            <a:spLocks noGrp="1"/>
          </p:cNvSpPr>
          <p:nvPr>
            <p:ph type="dt" sz="half" idx="10"/>
          </p:nvPr>
        </p:nvSpPr>
        <p:spPr/>
        <p:txBody>
          <a:bodyPr/>
          <a:lstStyle/>
          <a:p>
            <a:fld id="{CB85960B-7D93-4604-97C9-CE2A69CAECD7}" type="datetimeFigureOut">
              <a:rPr lang="en-GB" smtClean="0"/>
              <a:t>28/08/2023</a:t>
            </a:fld>
            <a:endParaRPr lang="en-GB"/>
          </a:p>
        </p:txBody>
      </p:sp>
      <p:sp>
        <p:nvSpPr>
          <p:cNvPr id="5" name="Footer Placeholder 4">
            <a:extLst>
              <a:ext uri="{FF2B5EF4-FFF2-40B4-BE49-F238E27FC236}">
                <a16:creationId xmlns:a16="http://schemas.microsoft.com/office/drawing/2014/main" id="{8C7DEB1A-4CDD-7FF5-4310-DE2EBE9BB59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EB1C574-6778-5B4A-BE31-0E74B60C4D60}"/>
              </a:ext>
            </a:extLst>
          </p:cNvPr>
          <p:cNvSpPr>
            <a:spLocks noGrp="1"/>
          </p:cNvSpPr>
          <p:nvPr>
            <p:ph type="sldNum" sz="quarter" idx="12"/>
          </p:nvPr>
        </p:nvSpPr>
        <p:spPr/>
        <p:txBody>
          <a:bodyPr/>
          <a:lstStyle/>
          <a:p>
            <a:fld id="{13CA88AA-AAAD-4713-A02D-39EDE9BC1E8B}" type="slidenum">
              <a:rPr lang="en-GB" smtClean="0"/>
              <a:t>‹#›</a:t>
            </a:fld>
            <a:endParaRPr lang="en-GB"/>
          </a:p>
        </p:txBody>
      </p:sp>
    </p:spTree>
    <p:extLst>
      <p:ext uri="{BB962C8B-B14F-4D97-AF65-F5344CB8AC3E}">
        <p14:creationId xmlns:p14="http://schemas.microsoft.com/office/powerpoint/2010/main" val="230381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9BF29-959C-6F10-B7A0-242A7671849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3DC4615-BC2E-7F4E-E565-1876B882489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E4B13DD-4E14-A1F9-4710-62D95DFD8F2D}"/>
              </a:ext>
            </a:extLst>
          </p:cNvPr>
          <p:cNvSpPr>
            <a:spLocks noGrp="1"/>
          </p:cNvSpPr>
          <p:nvPr>
            <p:ph type="dt" sz="half" idx="10"/>
          </p:nvPr>
        </p:nvSpPr>
        <p:spPr/>
        <p:txBody>
          <a:bodyPr/>
          <a:lstStyle/>
          <a:p>
            <a:fld id="{CB85960B-7D93-4604-97C9-CE2A69CAECD7}" type="datetimeFigureOut">
              <a:rPr lang="en-GB" smtClean="0"/>
              <a:t>28/08/2023</a:t>
            </a:fld>
            <a:endParaRPr lang="en-GB"/>
          </a:p>
        </p:txBody>
      </p:sp>
      <p:sp>
        <p:nvSpPr>
          <p:cNvPr id="5" name="Footer Placeholder 4">
            <a:extLst>
              <a:ext uri="{FF2B5EF4-FFF2-40B4-BE49-F238E27FC236}">
                <a16:creationId xmlns:a16="http://schemas.microsoft.com/office/drawing/2014/main" id="{F460F595-C781-E279-24B9-94C03124683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1DFA2CC-5F2D-C830-675E-1B20D2CAF9AC}"/>
              </a:ext>
            </a:extLst>
          </p:cNvPr>
          <p:cNvSpPr>
            <a:spLocks noGrp="1"/>
          </p:cNvSpPr>
          <p:nvPr>
            <p:ph type="sldNum" sz="quarter" idx="12"/>
          </p:nvPr>
        </p:nvSpPr>
        <p:spPr/>
        <p:txBody>
          <a:bodyPr/>
          <a:lstStyle/>
          <a:p>
            <a:fld id="{13CA88AA-AAAD-4713-A02D-39EDE9BC1E8B}" type="slidenum">
              <a:rPr lang="en-GB" smtClean="0"/>
              <a:t>‹#›</a:t>
            </a:fld>
            <a:endParaRPr lang="en-GB"/>
          </a:p>
        </p:txBody>
      </p:sp>
    </p:spTree>
    <p:extLst>
      <p:ext uri="{BB962C8B-B14F-4D97-AF65-F5344CB8AC3E}">
        <p14:creationId xmlns:p14="http://schemas.microsoft.com/office/powerpoint/2010/main" val="7522935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24138-1EEB-F3B5-C7AD-D34C65BC95D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77094FC-9641-2ECA-7D40-AC75AFBC720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E137728-65DB-5A69-BAFB-63FDA5CD19A9}"/>
              </a:ext>
            </a:extLst>
          </p:cNvPr>
          <p:cNvSpPr>
            <a:spLocks noGrp="1"/>
          </p:cNvSpPr>
          <p:nvPr>
            <p:ph type="dt" sz="half" idx="10"/>
          </p:nvPr>
        </p:nvSpPr>
        <p:spPr/>
        <p:txBody>
          <a:bodyPr/>
          <a:lstStyle/>
          <a:p>
            <a:fld id="{CB85960B-7D93-4604-97C9-CE2A69CAECD7}" type="datetimeFigureOut">
              <a:rPr lang="en-GB" smtClean="0"/>
              <a:t>28/08/2023</a:t>
            </a:fld>
            <a:endParaRPr lang="en-GB"/>
          </a:p>
        </p:txBody>
      </p:sp>
      <p:sp>
        <p:nvSpPr>
          <p:cNvPr id="5" name="Footer Placeholder 4">
            <a:extLst>
              <a:ext uri="{FF2B5EF4-FFF2-40B4-BE49-F238E27FC236}">
                <a16:creationId xmlns:a16="http://schemas.microsoft.com/office/drawing/2014/main" id="{A85D00D3-2537-8369-EA6D-20075D87BE3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DB8A315-F488-0476-B0E3-7ED4FD00341D}"/>
              </a:ext>
            </a:extLst>
          </p:cNvPr>
          <p:cNvSpPr>
            <a:spLocks noGrp="1"/>
          </p:cNvSpPr>
          <p:nvPr>
            <p:ph type="sldNum" sz="quarter" idx="12"/>
          </p:nvPr>
        </p:nvSpPr>
        <p:spPr/>
        <p:txBody>
          <a:bodyPr/>
          <a:lstStyle/>
          <a:p>
            <a:fld id="{13CA88AA-AAAD-4713-A02D-39EDE9BC1E8B}" type="slidenum">
              <a:rPr lang="en-GB" smtClean="0"/>
              <a:t>‹#›</a:t>
            </a:fld>
            <a:endParaRPr lang="en-GB"/>
          </a:p>
        </p:txBody>
      </p:sp>
    </p:spTree>
    <p:extLst>
      <p:ext uri="{BB962C8B-B14F-4D97-AF65-F5344CB8AC3E}">
        <p14:creationId xmlns:p14="http://schemas.microsoft.com/office/powerpoint/2010/main" val="7105884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238EFE-A8D9-2673-EE72-DFD62D4925A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5614932-8AB4-E3FA-320A-CCA64ECBC48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AA2B35D-115C-28C0-A70D-8F25D7D5DC7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9CCA1AF-C308-1BE7-6F5C-FEF3257BA03E}"/>
              </a:ext>
            </a:extLst>
          </p:cNvPr>
          <p:cNvSpPr>
            <a:spLocks noGrp="1"/>
          </p:cNvSpPr>
          <p:nvPr>
            <p:ph type="dt" sz="half" idx="10"/>
          </p:nvPr>
        </p:nvSpPr>
        <p:spPr/>
        <p:txBody>
          <a:bodyPr/>
          <a:lstStyle/>
          <a:p>
            <a:fld id="{CB85960B-7D93-4604-97C9-CE2A69CAECD7}" type="datetimeFigureOut">
              <a:rPr lang="en-GB" smtClean="0"/>
              <a:t>28/08/2023</a:t>
            </a:fld>
            <a:endParaRPr lang="en-GB"/>
          </a:p>
        </p:txBody>
      </p:sp>
      <p:sp>
        <p:nvSpPr>
          <p:cNvPr id="6" name="Footer Placeholder 5">
            <a:extLst>
              <a:ext uri="{FF2B5EF4-FFF2-40B4-BE49-F238E27FC236}">
                <a16:creationId xmlns:a16="http://schemas.microsoft.com/office/drawing/2014/main" id="{7519E639-FA4E-97E7-7B75-C62D383FA24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C43F300-196B-316D-8E0F-413A14999300}"/>
              </a:ext>
            </a:extLst>
          </p:cNvPr>
          <p:cNvSpPr>
            <a:spLocks noGrp="1"/>
          </p:cNvSpPr>
          <p:nvPr>
            <p:ph type="sldNum" sz="quarter" idx="12"/>
          </p:nvPr>
        </p:nvSpPr>
        <p:spPr/>
        <p:txBody>
          <a:bodyPr/>
          <a:lstStyle/>
          <a:p>
            <a:fld id="{13CA88AA-AAAD-4713-A02D-39EDE9BC1E8B}" type="slidenum">
              <a:rPr lang="en-GB" smtClean="0"/>
              <a:t>‹#›</a:t>
            </a:fld>
            <a:endParaRPr lang="en-GB"/>
          </a:p>
        </p:txBody>
      </p:sp>
    </p:spTree>
    <p:extLst>
      <p:ext uri="{BB962C8B-B14F-4D97-AF65-F5344CB8AC3E}">
        <p14:creationId xmlns:p14="http://schemas.microsoft.com/office/powerpoint/2010/main" val="37251197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89830-CDE8-07A7-F408-AA5F32AF4AC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0377791-2CCE-8360-C8FA-4631EC5451F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3087141-4FEA-E017-3622-850061E562C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AFFCCFE-F4C5-3A74-AE6E-D92A2FA9717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5A85BF6-86BA-56C4-11EA-91D9288A0AE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5E2C3CC-BCB5-D0CB-9E6D-B4F5458FEC12}"/>
              </a:ext>
            </a:extLst>
          </p:cNvPr>
          <p:cNvSpPr>
            <a:spLocks noGrp="1"/>
          </p:cNvSpPr>
          <p:nvPr>
            <p:ph type="dt" sz="half" idx="10"/>
          </p:nvPr>
        </p:nvSpPr>
        <p:spPr/>
        <p:txBody>
          <a:bodyPr/>
          <a:lstStyle/>
          <a:p>
            <a:fld id="{CB85960B-7D93-4604-97C9-CE2A69CAECD7}" type="datetimeFigureOut">
              <a:rPr lang="en-GB" smtClean="0"/>
              <a:t>28/08/2023</a:t>
            </a:fld>
            <a:endParaRPr lang="en-GB"/>
          </a:p>
        </p:txBody>
      </p:sp>
      <p:sp>
        <p:nvSpPr>
          <p:cNvPr id="8" name="Footer Placeholder 7">
            <a:extLst>
              <a:ext uri="{FF2B5EF4-FFF2-40B4-BE49-F238E27FC236}">
                <a16:creationId xmlns:a16="http://schemas.microsoft.com/office/drawing/2014/main" id="{EA715BF5-1125-91BA-6BBB-FB073490671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A7F3EB4-34E0-3B9F-BEF2-77E50C6A44AF}"/>
              </a:ext>
            </a:extLst>
          </p:cNvPr>
          <p:cNvSpPr>
            <a:spLocks noGrp="1"/>
          </p:cNvSpPr>
          <p:nvPr>
            <p:ph type="sldNum" sz="quarter" idx="12"/>
          </p:nvPr>
        </p:nvSpPr>
        <p:spPr/>
        <p:txBody>
          <a:bodyPr/>
          <a:lstStyle/>
          <a:p>
            <a:fld id="{13CA88AA-AAAD-4713-A02D-39EDE9BC1E8B}" type="slidenum">
              <a:rPr lang="en-GB" smtClean="0"/>
              <a:t>‹#›</a:t>
            </a:fld>
            <a:endParaRPr lang="en-GB"/>
          </a:p>
        </p:txBody>
      </p:sp>
    </p:spTree>
    <p:extLst>
      <p:ext uri="{BB962C8B-B14F-4D97-AF65-F5344CB8AC3E}">
        <p14:creationId xmlns:p14="http://schemas.microsoft.com/office/powerpoint/2010/main" val="42706009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00DC4-CEA4-FE87-DD37-4F9BA6A8326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121D092-E107-9303-06C1-8A35692BBE84}"/>
              </a:ext>
            </a:extLst>
          </p:cNvPr>
          <p:cNvSpPr>
            <a:spLocks noGrp="1"/>
          </p:cNvSpPr>
          <p:nvPr>
            <p:ph type="dt" sz="half" idx="10"/>
          </p:nvPr>
        </p:nvSpPr>
        <p:spPr/>
        <p:txBody>
          <a:bodyPr/>
          <a:lstStyle/>
          <a:p>
            <a:fld id="{CB85960B-7D93-4604-97C9-CE2A69CAECD7}" type="datetimeFigureOut">
              <a:rPr lang="en-GB" smtClean="0"/>
              <a:t>28/08/2023</a:t>
            </a:fld>
            <a:endParaRPr lang="en-GB"/>
          </a:p>
        </p:txBody>
      </p:sp>
      <p:sp>
        <p:nvSpPr>
          <p:cNvPr id="4" name="Footer Placeholder 3">
            <a:extLst>
              <a:ext uri="{FF2B5EF4-FFF2-40B4-BE49-F238E27FC236}">
                <a16:creationId xmlns:a16="http://schemas.microsoft.com/office/drawing/2014/main" id="{E01083FC-6DA3-9CD7-CBF9-B12AD0D51D8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0EEEB04-1CCB-9D07-F654-B34925A62C33}"/>
              </a:ext>
            </a:extLst>
          </p:cNvPr>
          <p:cNvSpPr>
            <a:spLocks noGrp="1"/>
          </p:cNvSpPr>
          <p:nvPr>
            <p:ph type="sldNum" sz="quarter" idx="12"/>
          </p:nvPr>
        </p:nvSpPr>
        <p:spPr/>
        <p:txBody>
          <a:bodyPr/>
          <a:lstStyle/>
          <a:p>
            <a:fld id="{13CA88AA-AAAD-4713-A02D-39EDE9BC1E8B}" type="slidenum">
              <a:rPr lang="en-GB" smtClean="0"/>
              <a:t>‹#›</a:t>
            </a:fld>
            <a:endParaRPr lang="en-GB"/>
          </a:p>
        </p:txBody>
      </p:sp>
    </p:spTree>
    <p:extLst>
      <p:ext uri="{BB962C8B-B14F-4D97-AF65-F5344CB8AC3E}">
        <p14:creationId xmlns:p14="http://schemas.microsoft.com/office/powerpoint/2010/main" val="26966059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46D882-FE3B-0F42-7091-FDDAF4C86B16}"/>
              </a:ext>
            </a:extLst>
          </p:cNvPr>
          <p:cNvSpPr>
            <a:spLocks noGrp="1"/>
          </p:cNvSpPr>
          <p:nvPr>
            <p:ph type="dt" sz="half" idx="10"/>
          </p:nvPr>
        </p:nvSpPr>
        <p:spPr/>
        <p:txBody>
          <a:bodyPr/>
          <a:lstStyle/>
          <a:p>
            <a:fld id="{CB85960B-7D93-4604-97C9-CE2A69CAECD7}" type="datetimeFigureOut">
              <a:rPr lang="en-GB" smtClean="0"/>
              <a:t>28/08/2023</a:t>
            </a:fld>
            <a:endParaRPr lang="en-GB"/>
          </a:p>
        </p:txBody>
      </p:sp>
      <p:sp>
        <p:nvSpPr>
          <p:cNvPr id="3" name="Footer Placeholder 2">
            <a:extLst>
              <a:ext uri="{FF2B5EF4-FFF2-40B4-BE49-F238E27FC236}">
                <a16:creationId xmlns:a16="http://schemas.microsoft.com/office/drawing/2014/main" id="{0F1E2183-D6B8-2D4E-131D-6EB013BFCFB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6921C26-5D84-9CDD-89AC-6F35C9B96747}"/>
              </a:ext>
            </a:extLst>
          </p:cNvPr>
          <p:cNvSpPr>
            <a:spLocks noGrp="1"/>
          </p:cNvSpPr>
          <p:nvPr>
            <p:ph type="sldNum" sz="quarter" idx="12"/>
          </p:nvPr>
        </p:nvSpPr>
        <p:spPr/>
        <p:txBody>
          <a:bodyPr/>
          <a:lstStyle/>
          <a:p>
            <a:fld id="{13CA88AA-AAAD-4713-A02D-39EDE9BC1E8B}" type="slidenum">
              <a:rPr lang="en-GB" smtClean="0"/>
              <a:t>‹#›</a:t>
            </a:fld>
            <a:endParaRPr lang="en-GB"/>
          </a:p>
        </p:txBody>
      </p:sp>
    </p:spTree>
    <p:extLst>
      <p:ext uri="{BB962C8B-B14F-4D97-AF65-F5344CB8AC3E}">
        <p14:creationId xmlns:p14="http://schemas.microsoft.com/office/powerpoint/2010/main" val="21034039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8D0BD-EFCA-9CF4-0407-F1AB1BA9702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230F16C-205D-1CA5-CF83-C8B5513CA64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D0FE101-8000-C0CB-4E20-4586375F45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B6F4C1D-7FE3-1A91-7AA1-BDCAC34A5C76}"/>
              </a:ext>
            </a:extLst>
          </p:cNvPr>
          <p:cNvSpPr>
            <a:spLocks noGrp="1"/>
          </p:cNvSpPr>
          <p:nvPr>
            <p:ph type="dt" sz="half" idx="10"/>
          </p:nvPr>
        </p:nvSpPr>
        <p:spPr/>
        <p:txBody>
          <a:bodyPr/>
          <a:lstStyle/>
          <a:p>
            <a:fld id="{CB85960B-7D93-4604-97C9-CE2A69CAECD7}" type="datetimeFigureOut">
              <a:rPr lang="en-GB" smtClean="0"/>
              <a:t>28/08/2023</a:t>
            </a:fld>
            <a:endParaRPr lang="en-GB"/>
          </a:p>
        </p:txBody>
      </p:sp>
      <p:sp>
        <p:nvSpPr>
          <p:cNvPr id="6" name="Footer Placeholder 5">
            <a:extLst>
              <a:ext uri="{FF2B5EF4-FFF2-40B4-BE49-F238E27FC236}">
                <a16:creationId xmlns:a16="http://schemas.microsoft.com/office/drawing/2014/main" id="{2A68C265-B1B2-8D94-46BA-0CE7C0D6DE1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7BE08BA-1C3E-EE83-4D03-16FBC4DEEF90}"/>
              </a:ext>
            </a:extLst>
          </p:cNvPr>
          <p:cNvSpPr>
            <a:spLocks noGrp="1"/>
          </p:cNvSpPr>
          <p:nvPr>
            <p:ph type="sldNum" sz="quarter" idx="12"/>
          </p:nvPr>
        </p:nvSpPr>
        <p:spPr/>
        <p:txBody>
          <a:bodyPr/>
          <a:lstStyle/>
          <a:p>
            <a:fld id="{13CA88AA-AAAD-4713-A02D-39EDE9BC1E8B}" type="slidenum">
              <a:rPr lang="en-GB" smtClean="0"/>
              <a:t>‹#›</a:t>
            </a:fld>
            <a:endParaRPr lang="en-GB"/>
          </a:p>
        </p:txBody>
      </p:sp>
    </p:spTree>
    <p:extLst>
      <p:ext uri="{BB962C8B-B14F-4D97-AF65-F5344CB8AC3E}">
        <p14:creationId xmlns:p14="http://schemas.microsoft.com/office/powerpoint/2010/main" val="12341811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02C91-ADD0-3527-FA73-E9CBDF65B41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CC89BCC-FC21-8E87-4D03-670E6BA6188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EBA0C26-C8C4-1E71-0268-1B0EDD4E05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B608A1D-2FB3-80EC-206D-41BA79D33F2C}"/>
              </a:ext>
            </a:extLst>
          </p:cNvPr>
          <p:cNvSpPr>
            <a:spLocks noGrp="1"/>
          </p:cNvSpPr>
          <p:nvPr>
            <p:ph type="dt" sz="half" idx="10"/>
          </p:nvPr>
        </p:nvSpPr>
        <p:spPr/>
        <p:txBody>
          <a:bodyPr/>
          <a:lstStyle/>
          <a:p>
            <a:fld id="{CB85960B-7D93-4604-97C9-CE2A69CAECD7}" type="datetimeFigureOut">
              <a:rPr lang="en-GB" smtClean="0"/>
              <a:t>28/08/2023</a:t>
            </a:fld>
            <a:endParaRPr lang="en-GB"/>
          </a:p>
        </p:txBody>
      </p:sp>
      <p:sp>
        <p:nvSpPr>
          <p:cNvPr id="6" name="Footer Placeholder 5">
            <a:extLst>
              <a:ext uri="{FF2B5EF4-FFF2-40B4-BE49-F238E27FC236}">
                <a16:creationId xmlns:a16="http://schemas.microsoft.com/office/drawing/2014/main" id="{C75AC6E4-2923-4BA8-B5E5-68C7ED6A56F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DA6C9A4-74C2-F298-9B76-313D68B48E1A}"/>
              </a:ext>
            </a:extLst>
          </p:cNvPr>
          <p:cNvSpPr>
            <a:spLocks noGrp="1"/>
          </p:cNvSpPr>
          <p:nvPr>
            <p:ph type="sldNum" sz="quarter" idx="12"/>
          </p:nvPr>
        </p:nvSpPr>
        <p:spPr/>
        <p:txBody>
          <a:bodyPr/>
          <a:lstStyle/>
          <a:p>
            <a:fld id="{13CA88AA-AAAD-4713-A02D-39EDE9BC1E8B}" type="slidenum">
              <a:rPr lang="en-GB" smtClean="0"/>
              <a:t>‹#›</a:t>
            </a:fld>
            <a:endParaRPr lang="en-GB"/>
          </a:p>
        </p:txBody>
      </p:sp>
    </p:spTree>
    <p:extLst>
      <p:ext uri="{BB962C8B-B14F-4D97-AF65-F5344CB8AC3E}">
        <p14:creationId xmlns:p14="http://schemas.microsoft.com/office/powerpoint/2010/main" val="23058335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FC9D37F-B8A7-5A37-9F10-36E03BE5EB4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C573A8D-1E31-6D33-C712-C5FB77A97D8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65A3FDB-DE07-1E81-7763-190DBB62F58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85960B-7D93-4604-97C9-CE2A69CAECD7}" type="datetimeFigureOut">
              <a:rPr lang="en-GB" smtClean="0"/>
              <a:t>28/08/2023</a:t>
            </a:fld>
            <a:endParaRPr lang="en-GB"/>
          </a:p>
        </p:txBody>
      </p:sp>
      <p:sp>
        <p:nvSpPr>
          <p:cNvPr id="5" name="Footer Placeholder 4">
            <a:extLst>
              <a:ext uri="{FF2B5EF4-FFF2-40B4-BE49-F238E27FC236}">
                <a16:creationId xmlns:a16="http://schemas.microsoft.com/office/drawing/2014/main" id="{3F57F2B3-46C6-7713-FB89-4C123C85774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CDFC4AA-0FE7-47FD-25EE-3E5A1B6D67C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CA88AA-AAAD-4713-A02D-39EDE9BC1E8B}" type="slidenum">
              <a:rPr lang="en-GB" smtClean="0"/>
              <a:t>‹#›</a:t>
            </a:fld>
            <a:endParaRPr lang="en-GB"/>
          </a:p>
        </p:txBody>
      </p:sp>
    </p:spTree>
    <p:extLst>
      <p:ext uri="{BB962C8B-B14F-4D97-AF65-F5344CB8AC3E}">
        <p14:creationId xmlns:p14="http://schemas.microsoft.com/office/powerpoint/2010/main" val="34412567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hyperlink" Target="https://www.surrey.ac.uk/visit-university/accessibility-information" TargetMode="Externa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05C3397E-6959-C27C-F1BE-5645E7352F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3175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86B9532-A94F-B245-71AE-A184E412D69B}"/>
              </a:ext>
            </a:extLst>
          </p:cNvPr>
          <p:cNvSpPr txBox="1"/>
          <p:nvPr/>
        </p:nvSpPr>
        <p:spPr>
          <a:xfrm>
            <a:off x="300262" y="3213981"/>
            <a:ext cx="11675299" cy="3323987"/>
          </a:xfrm>
          <a:prstGeom prst="rect">
            <a:avLst/>
          </a:prstGeom>
          <a:noFill/>
        </p:spPr>
        <p:txBody>
          <a:bodyPr wrap="square" lIns="91440" tIns="45720" rIns="91440" bIns="45720" rtlCol="0" anchor="t">
            <a:spAutoFit/>
          </a:bodyPr>
          <a:lstStyle/>
          <a:p>
            <a:pPr algn="ctr"/>
            <a:r>
              <a:rPr lang="en-GB" sz="3000" b="1" dirty="0">
                <a:latin typeface="Proxima"/>
              </a:rPr>
              <a:t>IEEC 2023 Surrey Accessibility Guide</a:t>
            </a:r>
            <a:endParaRPr lang="en-GB" sz="3000" b="1" dirty="0">
              <a:solidFill>
                <a:srgbClr val="FF0000"/>
              </a:solidFill>
              <a:latin typeface="Proxima"/>
            </a:endParaRPr>
          </a:p>
          <a:p>
            <a:pPr algn="ctr"/>
            <a:r>
              <a:rPr lang="en-GB" dirty="0">
                <a:solidFill>
                  <a:srgbClr val="374151"/>
                </a:solidFill>
                <a:ea typeface="+mn-lt"/>
                <a:cs typeface="+mn-lt"/>
              </a:rPr>
              <a:t>This guide has been created in order to enable everyone to enjoy and participate in our event to the fullest extent possible. </a:t>
            </a:r>
            <a:endParaRPr lang="en-GB" b="1">
              <a:solidFill>
                <a:srgbClr val="FF0000"/>
              </a:solidFill>
              <a:latin typeface="Proxima"/>
              <a:ea typeface="+mn-lt"/>
              <a:cs typeface="+mn-lt"/>
            </a:endParaRPr>
          </a:p>
          <a:p>
            <a:pPr algn="ctr"/>
            <a:r>
              <a:rPr lang="en-GB" dirty="0">
                <a:solidFill>
                  <a:srgbClr val="374151"/>
                </a:solidFill>
                <a:ea typeface="+mn-lt"/>
                <a:cs typeface="+mn-lt"/>
              </a:rPr>
              <a:t>This guide has been carefully curated to ensure that delegates and others involved in the conference can navigate, engage, and experience the event with comfort and confidence.</a:t>
            </a:r>
            <a:endParaRPr lang="en-GB" b="1">
              <a:solidFill>
                <a:srgbClr val="FF0000"/>
              </a:solidFill>
              <a:latin typeface="Proxima"/>
            </a:endParaRPr>
          </a:p>
          <a:p>
            <a:pPr algn="ctr"/>
            <a:endParaRPr lang="en-GB" dirty="0">
              <a:solidFill>
                <a:srgbClr val="374151"/>
              </a:solidFill>
              <a:ea typeface="+mn-lt"/>
              <a:cs typeface="+mn-lt"/>
            </a:endParaRPr>
          </a:p>
          <a:p>
            <a:pPr algn="ctr"/>
            <a:r>
              <a:rPr lang="en-GB" dirty="0">
                <a:solidFill>
                  <a:srgbClr val="374151"/>
                </a:solidFill>
                <a:ea typeface="+mn-lt"/>
                <a:cs typeface="+mn-lt"/>
              </a:rPr>
              <a:t>In line with our commitment to inclusivity, we've taken proactive steps to create an environment that welcomes everyone and we believe that beyond the space, all of us including delegates attending the conference play a vital role in fostering an atmosphere of respect, understanding, and equal access. </a:t>
            </a:r>
            <a:endParaRPr lang="en-GB">
              <a:solidFill>
                <a:srgbClr val="000000"/>
              </a:solidFill>
              <a:ea typeface="+mn-lt"/>
              <a:cs typeface="+mn-lt"/>
            </a:endParaRPr>
          </a:p>
          <a:p>
            <a:pPr algn="ctr"/>
            <a:r>
              <a:rPr lang="en-GB" dirty="0">
                <a:solidFill>
                  <a:srgbClr val="374151"/>
                </a:solidFill>
                <a:ea typeface="+mn-lt"/>
                <a:cs typeface="+mn-lt"/>
              </a:rPr>
              <a:t>Thank you for joining us in making the IEEC 2023 at University of Surrey a space where diversity is celebrated, and all attendees will have a great experience.</a:t>
            </a:r>
            <a:endParaRPr lang="en-GB">
              <a:cs typeface="Calibri"/>
            </a:endParaRPr>
          </a:p>
          <a:p>
            <a:pPr algn="ctr"/>
            <a:endParaRPr lang="en-GB" b="1" dirty="0">
              <a:solidFill>
                <a:srgbClr val="000000"/>
              </a:solidFill>
              <a:latin typeface="Proxima"/>
            </a:endParaRPr>
          </a:p>
        </p:txBody>
      </p:sp>
      <p:sp>
        <p:nvSpPr>
          <p:cNvPr id="2" name="TextBox 1">
            <a:extLst>
              <a:ext uri="{FF2B5EF4-FFF2-40B4-BE49-F238E27FC236}">
                <a16:creationId xmlns:a16="http://schemas.microsoft.com/office/drawing/2014/main" id="{59BD0784-3116-7534-6A91-A4BFFD884D75}"/>
              </a:ext>
            </a:extLst>
          </p:cNvPr>
          <p:cNvSpPr txBox="1"/>
          <p:nvPr/>
        </p:nvSpPr>
        <p:spPr>
          <a:xfrm>
            <a:off x="2587297" y="6327227"/>
            <a:ext cx="858519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solidFill>
                  <a:srgbClr val="5FC9B9"/>
                </a:solidFill>
              </a:rPr>
              <a:t>If you have any accessibility questions please contact k.mack@surrey.ac.uk</a:t>
            </a:r>
            <a:endParaRPr lang="en-US" b="1">
              <a:solidFill>
                <a:srgbClr val="5FC9B9"/>
              </a:solidFill>
              <a:cs typeface="Calibri"/>
            </a:endParaRPr>
          </a:p>
          <a:p>
            <a:endParaRPr lang="en-US"/>
          </a:p>
        </p:txBody>
      </p:sp>
    </p:spTree>
    <p:extLst>
      <p:ext uri="{BB962C8B-B14F-4D97-AF65-F5344CB8AC3E}">
        <p14:creationId xmlns:p14="http://schemas.microsoft.com/office/powerpoint/2010/main" val="38580449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437956D2-C14C-EA6C-44B9-59C404465BCE}"/>
              </a:ext>
            </a:extLst>
          </p:cNvPr>
          <p:cNvCxnSpPr>
            <a:cxnSpLocks/>
          </p:cNvCxnSpPr>
          <p:nvPr/>
        </p:nvCxnSpPr>
        <p:spPr>
          <a:xfrm flipV="1">
            <a:off x="4241601" y="2695492"/>
            <a:ext cx="0" cy="31646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F2E2A2ED-3D07-B120-3BAE-028BC9C54BC8}"/>
              </a:ext>
            </a:extLst>
          </p:cNvPr>
          <p:cNvCxnSpPr>
            <a:cxnSpLocks/>
          </p:cNvCxnSpPr>
          <p:nvPr/>
        </p:nvCxnSpPr>
        <p:spPr>
          <a:xfrm>
            <a:off x="4241601" y="5860111"/>
            <a:ext cx="372560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4DD0EDAE-75C0-2885-E359-32CAE1C8886B}"/>
              </a:ext>
            </a:extLst>
          </p:cNvPr>
          <p:cNvCxnSpPr>
            <a:cxnSpLocks/>
          </p:cNvCxnSpPr>
          <p:nvPr/>
        </p:nvCxnSpPr>
        <p:spPr>
          <a:xfrm flipV="1">
            <a:off x="7967207" y="4492487"/>
            <a:ext cx="0" cy="136762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C54C9F9C-0189-8876-881C-213D827B8827}"/>
              </a:ext>
            </a:extLst>
          </p:cNvPr>
          <p:cNvCxnSpPr>
            <a:cxnSpLocks/>
          </p:cNvCxnSpPr>
          <p:nvPr/>
        </p:nvCxnSpPr>
        <p:spPr>
          <a:xfrm flipH="1" flipV="1">
            <a:off x="4032637" y="565868"/>
            <a:ext cx="3934570" cy="39266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A52122C2-4032-2553-DCB8-34FBA2D441E0}"/>
              </a:ext>
            </a:extLst>
          </p:cNvPr>
          <p:cNvCxnSpPr>
            <a:cxnSpLocks/>
          </p:cNvCxnSpPr>
          <p:nvPr/>
        </p:nvCxnSpPr>
        <p:spPr>
          <a:xfrm flipH="1">
            <a:off x="3764943" y="2695492"/>
            <a:ext cx="47665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B025CB40-E6D7-6CF8-68F4-C0EF826202DF}"/>
              </a:ext>
            </a:extLst>
          </p:cNvPr>
          <p:cNvCxnSpPr>
            <a:cxnSpLocks/>
          </p:cNvCxnSpPr>
          <p:nvPr/>
        </p:nvCxnSpPr>
        <p:spPr>
          <a:xfrm flipV="1">
            <a:off x="3764943" y="677186"/>
            <a:ext cx="0" cy="11690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546F43ED-4BDD-F951-976F-14EE1C5E5720}"/>
              </a:ext>
            </a:extLst>
          </p:cNvPr>
          <p:cNvCxnSpPr>
            <a:cxnSpLocks/>
          </p:cNvCxnSpPr>
          <p:nvPr/>
        </p:nvCxnSpPr>
        <p:spPr>
          <a:xfrm flipH="1">
            <a:off x="3764943" y="565868"/>
            <a:ext cx="267694" cy="11131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11E1C35-73BF-724D-045F-DE238B88C401}"/>
              </a:ext>
            </a:extLst>
          </p:cNvPr>
          <p:cNvCxnSpPr>
            <a:cxnSpLocks/>
          </p:cNvCxnSpPr>
          <p:nvPr/>
        </p:nvCxnSpPr>
        <p:spPr>
          <a:xfrm>
            <a:off x="4241601" y="4134678"/>
            <a:ext cx="71206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72AFA51-DE5A-A3BF-A56A-17112932221E}"/>
              </a:ext>
            </a:extLst>
          </p:cNvPr>
          <p:cNvCxnSpPr>
            <a:cxnSpLocks/>
          </p:cNvCxnSpPr>
          <p:nvPr/>
        </p:nvCxnSpPr>
        <p:spPr>
          <a:xfrm flipH="1">
            <a:off x="4953663" y="3832653"/>
            <a:ext cx="8613" cy="5326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C7983A2-9640-9383-741A-C58660526338}"/>
              </a:ext>
            </a:extLst>
          </p:cNvPr>
          <p:cNvCxnSpPr>
            <a:cxnSpLocks/>
          </p:cNvCxnSpPr>
          <p:nvPr/>
        </p:nvCxnSpPr>
        <p:spPr>
          <a:xfrm>
            <a:off x="4953662" y="4492487"/>
            <a:ext cx="1" cy="7315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45AA1CE-96C2-4A63-0C98-FB9C30F3430E}"/>
              </a:ext>
            </a:extLst>
          </p:cNvPr>
          <p:cNvCxnSpPr>
            <a:cxnSpLocks/>
          </p:cNvCxnSpPr>
          <p:nvPr/>
        </p:nvCxnSpPr>
        <p:spPr>
          <a:xfrm>
            <a:off x="4953662" y="5224007"/>
            <a:ext cx="0" cy="63551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3151A14-7312-C5EE-B5BD-DC6391380C8D}"/>
              </a:ext>
            </a:extLst>
          </p:cNvPr>
          <p:cNvCxnSpPr>
            <a:cxnSpLocks/>
          </p:cNvCxnSpPr>
          <p:nvPr/>
        </p:nvCxnSpPr>
        <p:spPr>
          <a:xfrm>
            <a:off x="4249795" y="5184250"/>
            <a:ext cx="70386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8AB8CB8-63CC-6A9F-9560-D1F43BBDE4C5}"/>
              </a:ext>
            </a:extLst>
          </p:cNvPr>
          <p:cNvCxnSpPr>
            <a:cxnSpLocks/>
          </p:cNvCxnSpPr>
          <p:nvPr/>
        </p:nvCxnSpPr>
        <p:spPr>
          <a:xfrm>
            <a:off x="5101667" y="5161721"/>
            <a:ext cx="28655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B66CA06-84D8-282D-CBC8-9AD9B00D9D73}"/>
              </a:ext>
            </a:extLst>
          </p:cNvPr>
          <p:cNvCxnSpPr>
            <a:cxnSpLocks/>
          </p:cNvCxnSpPr>
          <p:nvPr/>
        </p:nvCxnSpPr>
        <p:spPr>
          <a:xfrm>
            <a:off x="6172201" y="5161722"/>
            <a:ext cx="0" cy="69838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25FEA78-0659-BB17-5113-23FFE236FF5A}"/>
              </a:ext>
            </a:extLst>
          </p:cNvPr>
          <p:cNvCxnSpPr>
            <a:cxnSpLocks/>
          </p:cNvCxnSpPr>
          <p:nvPr/>
        </p:nvCxnSpPr>
        <p:spPr>
          <a:xfrm flipH="1">
            <a:off x="5111808" y="5257137"/>
            <a:ext cx="2029" cy="60238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623A675-4427-6CC5-3153-C29CB2E3BEB7}"/>
              </a:ext>
            </a:extLst>
          </p:cNvPr>
          <p:cNvCxnSpPr>
            <a:cxnSpLocks/>
          </p:cNvCxnSpPr>
          <p:nvPr/>
        </p:nvCxnSpPr>
        <p:spPr>
          <a:xfrm>
            <a:off x="5113837" y="4646212"/>
            <a:ext cx="0" cy="41081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309EB2A-13BE-74EB-CC06-F9D5D5EEB16E}"/>
              </a:ext>
            </a:extLst>
          </p:cNvPr>
          <p:cNvCxnSpPr>
            <a:cxnSpLocks/>
          </p:cNvCxnSpPr>
          <p:nvPr/>
        </p:nvCxnSpPr>
        <p:spPr>
          <a:xfrm flipH="1">
            <a:off x="5113836" y="4374659"/>
            <a:ext cx="354805" cy="2814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11AD321-6555-C8D0-DEDE-E3A7CB3DA35F}"/>
              </a:ext>
            </a:extLst>
          </p:cNvPr>
          <p:cNvCxnSpPr>
            <a:cxnSpLocks/>
          </p:cNvCxnSpPr>
          <p:nvPr/>
        </p:nvCxnSpPr>
        <p:spPr>
          <a:xfrm flipH="1" flipV="1">
            <a:off x="5460027" y="4378519"/>
            <a:ext cx="712174" cy="78982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F254CB9E-A6E6-A675-5566-FC7FE4AC99E3}"/>
              </a:ext>
            </a:extLst>
          </p:cNvPr>
          <p:cNvCxnSpPr>
            <a:cxnSpLocks/>
          </p:cNvCxnSpPr>
          <p:nvPr/>
        </p:nvCxnSpPr>
        <p:spPr>
          <a:xfrm flipV="1">
            <a:off x="5107752" y="4534607"/>
            <a:ext cx="484183" cy="40712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3C1F28EF-B090-2F50-B446-2E3CA2026308}"/>
              </a:ext>
            </a:extLst>
          </p:cNvPr>
          <p:cNvCxnSpPr>
            <a:cxnSpLocks/>
          </p:cNvCxnSpPr>
          <p:nvPr/>
        </p:nvCxnSpPr>
        <p:spPr>
          <a:xfrm>
            <a:off x="5571545" y="4249972"/>
            <a:ext cx="788227" cy="91174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21E1EE18-5DEB-38C3-19E5-14D08D427072}"/>
              </a:ext>
            </a:extLst>
          </p:cNvPr>
          <p:cNvCxnSpPr>
            <a:cxnSpLocks/>
          </p:cNvCxnSpPr>
          <p:nvPr/>
        </p:nvCxnSpPr>
        <p:spPr>
          <a:xfrm flipV="1">
            <a:off x="5571545" y="3706527"/>
            <a:ext cx="524455" cy="54344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C3C8E32B-435A-6BED-6D87-126F6DC6C047}"/>
              </a:ext>
            </a:extLst>
          </p:cNvPr>
          <p:cNvCxnSpPr>
            <a:cxnSpLocks/>
          </p:cNvCxnSpPr>
          <p:nvPr/>
        </p:nvCxnSpPr>
        <p:spPr>
          <a:xfrm>
            <a:off x="5816113" y="3438901"/>
            <a:ext cx="288291" cy="27005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65248B-347C-199C-406A-5A1A4694C86E}"/>
              </a:ext>
            </a:extLst>
          </p:cNvPr>
          <p:cNvCxnSpPr>
            <a:cxnSpLocks/>
          </p:cNvCxnSpPr>
          <p:nvPr/>
        </p:nvCxnSpPr>
        <p:spPr>
          <a:xfrm flipH="1">
            <a:off x="5591935" y="3452490"/>
            <a:ext cx="224178" cy="2428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79304EF8-F26C-797F-4F93-D2953123A095}"/>
              </a:ext>
            </a:extLst>
          </p:cNvPr>
          <p:cNvCxnSpPr>
            <a:cxnSpLocks/>
          </p:cNvCxnSpPr>
          <p:nvPr/>
        </p:nvCxnSpPr>
        <p:spPr>
          <a:xfrm flipH="1" flipV="1">
            <a:off x="4610800" y="2740132"/>
            <a:ext cx="981135" cy="94276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32" name="Picture 8" descr="Circular stairs from top view - Free buildings icons">
            <a:extLst>
              <a:ext uri="{FF2B5EF4-FFF2-40B4-BE49-F238E27FC236}">
                <a16:creationId xmlns:a16="http://schemas.microsoft.com/office/drawing/2014/main" id="{8AFA2A62-7CCF-1158-79D0-644748BFB2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65181" y="4086360"/>
            <a:ext cx="292159" cy="292159"/>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a:extLst>
              <a:ext uri="{FF2B5EF4-FFF2-40B4-BE49-F238E27FC236}">
                <a16:creationId xmlns:a16="http://schemas.microsoft.com/office/drawing/2014/main" id="{F9040D75-C040-338E-329F-41F8255C7E55}"/>
              </a:ext>
            </a:extLst>
          </p:cNvPr>
          <p:cNvSpPr txBox="1"/>
          <p:nvPr/>
        </p:nvSpPr>
        <p:spPr>
          <a:xfrm>
            <a:off x="5328043" y="4706572"/>
            <a:ext cx="892840" cy="215444"/>
          </a:xfrm>
          <a:prstGeom prst="rect">
            <a:avLst/>
          </a:prstGeom>
          <a:noFill/>
        </p:spPr>
        <p:txBody>
          <a:bodyPr wrap="square" rtlCol="0">
            <a:spAutoFit/>
          </a:bodyPr>
          <a:lstStyle/>
          <a:p>
            <a:r>
              <a:rPr lang="en-GB" sz="800" b="1"/>
              <a:t>Toilets</a:t>
            </a:r>
            <a:endParaRPr lang="en-GB" sz="800"/>
          </a:p>
        </p:txBody>
      </p:sp>
      <p:sp>
        <p:nvSpPr>
          <p:cNvPr id="34" name="TextBox 33">
            <a:extLst>
              <a:ext uri="{FF2B5EF4-FFF2-40B4-BE49-F238E27FC236}">
                <a16:creationId xmlns:a16="http://schemas.microsoft.com/office/drawing/2014/main" id="{A26B5639-2809-F7FE-7343-C85B86081D69}"/>
              </a:ext>
            </a:extLst>
          </p:cNvPr>
          <p:cNvSpPr txBox="1"/>
          <p:nvPr/>
        </p:nvSpPr>
        <p:spPr>
          <a:xfrm rot="18912889">
            <a:off x="5056553" y="4336067"/>
            <a:ext cx="892840" cy="215444"/>
          </a:xfrm>
          <a:prstGeom prst="rect">
            <a:avLst/>
          </a:prstGeom>
          <a:noFill/>
        </p:spPr>
        <p:txBody>
          <a:bodyPr wrap="square" rtlCol="0">
            <a:spAutoFit/>
          </a:bodyPr>
          <a:lstStyle/>
          <a:p>
            <a:r>
              <a:rPr lang="en-GB" sz="800" b="1"/>
              <a:t>Lifts</a:t>
            </a:r>
            <a:endParaRPr lang="en-GB" sz="800"/>
          </a:p>
        </p:txBody>
      </p:sp>
      <p:sp>
        <p:nvSpPr>
          <p:cNvPr id="35" name="TextBox 34">
            <a:extLst>
              <a:ext uri="{FF2B5EF4-FFF2-40B4-BE49-F238E27FC236}">
                <a16:creationId xmlns:a16="http://schemas.microsoft.com/office/drawing/2014/main" id="{DA3C6B4B-5A5E-0BC6-45A3-E2E41211AA53}"/>
              </a:ext>
            </a:extLst>
          </p:cNvPr>
          <p:cNvSpPr txBox="1"/>
          <p:nvPr/>
        </p:nvSpPr>
        <p:spPr>
          <a:xfrm>
            <a:off x="4266126" y="4411868"/>
            <a:ext cx="814615" cy="584775"/>
          </a:xfrm>
          <a:prstGeom prst="rect">
            <a:avLst/>
          </a:prstGeom>
          <a:noFill/>
        </p:spPr>
        <p:txBody>
          <a:bodyPr wrap="square" rtlCol="0">
            <a:spAutoFit/>
          </a:bodyPr>
          <a:lstStyle/>
          <a:p>
            <a:r>
              <a:rPr lang="en-GB" sz="800" b="1" dirty="0">
                <a:solidFill>
                  <a:srgbClr val="0070C0"/>
                </a:solidFill>
              </a:rPr>
              <a:t>Parallel Session</a:t>
            </a:r>
          </a:p>
          <a:p>
            <a:r>
              <a:rPr lang="en-GB" sz="800" b="1" dirty="0">
                <a:solidFill>
                  <a:srgbClr val="0070C0"/>
                </a:solidFill>
              </a:rPr>
              <a:t>Track 6a</a:t>
            </a:r>
          </a:p>
          <a:p>
            <a:r>
              <a:rPr lang="en-GB" sz="800" dirty="0"/>
              <a:t>72MS03</a:t>
            </a:r>
          </a:p>
        </p:txBody>
      </p:sp>
      <p:sp>
        <p:nvSpPr>
          <p:cNvPr id="37" name="TextBox 36">
            <a:extLst>
              <a:ext uri="{FF2B5EF4-FFF2-40B4-BE49-F238E27FC236}">
                <a16:creationId xmlns:a16="http://schemas.microsoft.com/office/drawing/2014/main" id="{844F0B66-7FA6-816F-1862-B6BF449EDC3F}"/>
              </a:ext>
            </a:extLst>
          </p:cNvPr>
          <p:cNvSpPr txBox="1"/>
          <p:nvPr/>
        </p:nvSpPr>
        <p:spPr>
          <a:xfrm>
            <a:off x="5349843" y="5296894"/>
            <a:ext cx="814615" cy="584775"/>
          </a:xfrm>
          <a:prstGeom prst="rect">
            <a:avLst/>
          </a:prstGeom>
          <a:noFill/>
        </p:spPr>
        <p:txBody>
          <a:bodyPr wrap="square" rtlCol="0">
            <a:spAutoFit/>
          </a:bodyPr>
          <a:lstStyle/>
          <a:p>
            <a:r>
              <a:rPr lang="en-GB" sz="800" b="1" dirty="0">
                <a:solidFill>
                  <a:srgbClr val="0070C0"/>
                </a:solidFill>
              </a:rPr>
              <a:t>Parallel Session</a:t>
            </a:r>
          </a:p>
          <a:p>
            <a:r>
              <a:rPr lang="en-GB" sz="800" b="1" dirty="0">
                <a:solidFill>
                  <a:srgbClr val="0070C0"/>
                </a:solidFill>
              </a:rPr>
              <a:t>Track 6b</a:t>
            </a:r>
          </a:p>
          <a:p>
            <a:r>
              <a:rPr lang="en-GB" sz="800" dirty="0"/>
              <a:t>32MS03</a:t>
            </a:r>
          </a:p>
        </p:txBody>
      </p:sp>
      <p:sp>
        <p:nvSpPr>
          <p:cNvPr id="38" name="TextBox 37">
            <a:extLst>
              <a:ext uri="{FF2B5EF4-FFF2-40B4-BE49-F238E27FC236}">
                <a16:creationId xmlns:a16="http://schemas.microsoft.com/office/drawing/2014/main" id="{E8E9A925-7214-CBCA-D356-2EC2A4C497A6}"/>
              </a:ext>
            </a:extLst>
          </p:cNvPr>
          <p:cNvSpPr txBox="1"/>
          <p:nvPr/>
        </p:nvSpPr>
        <p:spPr>
          <a:xfrm>
            <a:off x="5626622" y="3058948"/>
            <a:ext cx="1640608" cy="215444"/>
          </a:xfrm>
          <a:prstGeom prst="rect">
            <a:avLst/>
          </a:prstGeom>
          <a:noFill/>
        </p:spPr>
        <p:txBody>
          <a:bodyPr wrap="square" rtlCol="0">
            <a:spAutoFit/>
          </a:bodyPr>
          <a:lstStyle/>
          <a:p>
            <a:r>
              <a:rPr lang="en-GB" sz="800" b="1"/>
              <a:t>Other Offices</a:t>
            </a:r>
            <a:endParaRPr lang="en-GB" sz="800"/>
          </a:p>
        </p:txBody>
      </p:sp>
      <p:sp>
        <p:nvSpPr>
          <p:cNvPr id="39" name="TextBox 38">
            <a:extLst>
              <a:ext uri="{FF2B5EF4-FFF2-40B4-BE49-F238E27FC236}">
                <a16:creationId xmlns:a16="http://schemas.microsoft.com/office/drawing/2014/main" id="{D8516611-A720-B090-F9CB-5D721B3DBD7D}"/>
              </a:ext>
            </a:extLst>
          </p:cNvPr>
          <p:cNvSpPr txBox="1"/>
          <p:nvPr/>
        </p:nvSpPr>
        <p:spPr>
          <a:xfrm>
            <a:off x="6765114" y="5454450"/>
            <a:ext cx="1640608" cy="215444"/>
          </a:xfrm>
          <a:prstGeom prst="rect">
            <a:avLst/>
          </a:prstGeom>
          <a:noFill/>
        </p:spPr>
        <p:txBody>
          <a:bodyPr wrap="square" rtlCol="0">
            <a:spAutoFit/>
          </a:bodyPr>
          <a:lstStyle/>
          <a:p>
            <a:r>
              <a:rPr lang="en-GB" sz="800" b="1"/>
              <a:t>Other Offices</a:t>
            </a:r>
            <a:endParaRPr lang="en-GB" sz="800"/>
          </a:p>
        </p:txBody>
      </p:sp>
      <p:sp>
        <p:nvSpPr>
          <p:cNvPr id="40" name="TextBox 39">
            <a:extLst>
              <a:ext uri="{FF2B5EF4-FFF2-40B4-BE49-F238E27FC236}">
                <a16:creationId xmlns:a16="http://schemas.microsoft.com/office/drawing/2014/main" id="{29937D49-F8C2-B497-82B0-8760968A694D}"/>
              </a:ext>
            </a:extLst>
          </p:cNvPr>
          <p:cNvSpPr txBox="1"/>
          <p:nvPr/>
        </p:nvSpPr>
        <p:spPr>
          <a:xfrm>
            <a:off x="4223705" y="3762055"/>
            <a:ext cx="1640608" cy="215444"/>
          </a:xfrm>
          <a:prstGeom prst="rect">
            <a:avLst/>
          </a:prstGeom>
          <a:noFill/>
        </p:spPr>
        <p:txBody>
          <a:bodyPr wrap="square" rtlCol="0">
            <a:spAutoFit/>
          </a:bodyPr>
          <a:lstStyle/>
          <a:p>
            <a:r>
              <a:rPr lang="en-GB" sz="800" b="1"/>
              <a:t>Other Offices</a:t>
            </a:r>
            <a:endParaRPr lang="en-GB" sz="800"/>
          </a:p>
        </p:txBody>
      </p:sp>
      <p:cxnSp>
        <p:nvCxnSpPr>
          <p:cNvPr id="42" name="Straight Connector 41">
            <a:extLst>
              <a:ext uri="{FF2B5EF4-FFF2-40B4-BE49-F238E27FC236}">
                <a16:creationId xmlns:a16="http://schemas.microsoft.com/office/drawing/2014/main" id="{EA399149-5A28-4252-16C2-8DE1BF5E9212}"/>
              </a:ext>
            </a:extLst>
          </p:cNvPr>
          <p:cNvCxnSpPr>
            <a:cxnSpLocks/>
          </p:cNvCxnSpPr>
          <p:nvPr/>
        </p:nvCxnSpPr>
        <p:spPr>
          <a:xfrm flipV="1">
            <a:off x="3431788" y="1846217"/>
            <a:ext cx="333155" cy="44151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7D8DF040-0940-5D57-9E90-83E817364465}"/>
              </a:ext>
            </a:extLst>
          </p:cNvPr>
          <p:cNvCxnSpPr>
            <a:cxnSpLocks/>
          </p:cNvCxnSpPr>
          <p:nvPr/>
        </p:nvCxnSpPr>
        <p:spPr>
          <a:xfrm>
            <a:off x="3431788" y="2277710"/>
            <a:ext cx="333155" cy="41778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D0AD37EA-D1D4-FBB5-D046-707B45A0D4FB}"/>
              </a:ext>
            </a:extLst>
          </p:cNvPr>
          <p:cNvCxnSpPr>
            <a:cxnSpLocks/>
          </p:cNvCxnSpPr>
          <p:nvPr/>
        </p:nvCxnSpPr>
        <p:spPr>
          <a:xfrm flipV="1">
            <a:off x="4241601" y="2262640"/>
            <a:ext cx="231397" cy="43937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26117165-C73F-D874-DE4C-6E6212562E8E}"/>
              </a:ext>
            </a:extLst>
          </p:cNvPr>
          <p:cNvCxnSpPr>
            <a:cxnSpLocks/>
          </p:cNvCxnSpPr>
          <p:nvPr/>
        </p:nvCxnSpPr>
        <p:spPr>
          <a:xfrm flipH="1" flipV="1">
            <a:off x="4160364" y="1874873"/>
            <a:ext cx="312634" cy="38935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AC95DB10-32DB-D9F3-B541-BBCDDCADF13C}"/>
              </a:ext>
            </a:extLst>
          </p:cNvPr>
          <p:cNvCxnSpPr>
            <a:cxnSpLocks/>
          </p:cNvCxnSpPr>
          <p:nvPr/>
        </p:nvCxnSpPr>
        <p:spPr>
          <a:xfrm>
            <a:off x="3764943" y="1853220"/>
            <a:ext cx="395421" cy="2327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3" name="Isosceles Triangle 62">
            <a:extLst>
              <a:ext uri="{FF2B5EF4-FFF2-40B4-BE49-F238E27FC236}">
                <a16:creationId xmlns:a16="http://schemas.microsoft.com/office/drawing/2014/main" id="{0BC29170-4898-A859-3A5C-D11D710ACBAC}"/>
              </a:ext>
            </a:extLst>
          </p:cNvPr>
          <p:cNvSpPr/>
          <p:nvPr/>
        </p:nvSpPr>
        <p:spPr>
          <a:xfrm>
            <a:off x="5001322" y="3565601"/>
            <a:ext cx="532471" cy="294579"/>
          </a:xfrm>
          <a:prstGeom prst="triangle">
            <a:avLst/>
          </a:prstGeom>
          <a:solidFill>
            <a:schemeClr val="bg2">
              <a:lumMod val="75000"/>
            </a:schemeClr>
          </a:solidFill>
          <a:ln>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Rectangle 63">
            <a:extLst>
              <a:ext uri="{FF2B5EF4-FFF2-40B4-BE49-F238E27FC236}">
                <a16:creationId xmlns:a16="http://schemas.microsoft.com/office/drawing/2014/main" id="{44E9CB09-5F62-9F59-8068-8673C7F50D42}"/>
              </a:ext>
            </a:extLst>
          </p:cNvPr>
          <p:cNvSpPr/>
          <p:nvPr/>
        </p:nvSpPr>
        <p:spPr>
          <a:xfrm rot="18881891">
            <a:off x="4548380" y="2818749"/>
            <a:ext cx="418464" cy="1059081"/>
          </a:xfrm>
          <a:prstGeom prst="rect">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1" name="Straight Connector 70">
            <a:extLst>
              <a:ext uri="{FF2B5EF4-FFF2-40B4-BE49-F238E27FC236}">
                <a16:creationId xmlns:a16="http://schemas.microsoft.com/office/drawing/2014/main" id="{4EB71BF9-7674-6FA8-010E-8D3C87CFD025}"/>
              </a:ext>
            </a:extLst>
          </p:cNvPr>
          <p:cNvCxnSpPr>
            <a:cxnSpLocks/>
          </p:cNvCxnSpPr>
          <p:nvPr/>
        </p:nvCxnSpPr>
        <p:spPr>
          <a:xfrm flipV="1">
            <a:off x="4509586" y="2740132"/>
            <a:ext cx="102113" cy="1115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EC6C02D0-B575-19C7-0F73-79A676B9FDD1}"/>
              </a:ext>
            </a:extLst>
          </p:cNvPr>
          <p:cNvCxnSpPr>
            <a:cxnSpLocks/>
          </p:cNvCxnSpPr>
          <p:nvPr/>
        </p:nvCxnSpPr>
        <p:spPr>
          <a:xfrm flipH="1">
            <a:off x="4239743" y="2841671"/>
            <a:ext cx="284253" cy="29160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932BA1B0-549B-CC4B-19AE-166EF78E51BB}"/>
              </a:ext>
            </a:extLst>
          </p:cNvPr>
          <p:cNvCxnSpPr>
            <a:cxnSpLocks/>
          </p:cNvCxnSpPr>
          <p:nvPr/>
        </p:nvCxnSpPr>
        <p:spPr>
          <a:xfrm flipH="1" flipV="1">
            <a:off x="4523097" y="2832344"/>
            <a:ext cx="1051951" cy="10404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FDF48781-8146-8DC0-190D-96822FD12A4A}"/>
              </a:ext>
            </a:extLst>
          </p:cNvPr>
          <p:cNvCxnSpPr>
            <a:cxnSpLocks/>
          </p:cNvCxnSpPr>
          <p:nvPr/>
        </p:nvCxnSpPr>
        <p:spPr>
          <a:xfrm flipH="1" flipV="1">
            <a:off x="4958687" y="3859385"/>
            <a:ext cx="616362" cy="1395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AC4D09C4-38B5-A32D-3B87-FF758E05BB7D}"/>
              </a:ext>
            </a:extLst>
          </p:cNvPr>
          <p:cNvCxnSpPr>
            <a:cxnSpLocks/>
          </p:cNvCxnSpPr>
          <p:nvPr/>
        </p:nvCxnSpPr>
        <p:spPr>
          <a:xfrm flipH="1" flipV="1">
            <a:off x="4246042" y="3125907"/>
            <a:ext cx="720593" cy="7323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44CEA11D-6844-6F2A-E613-0AB12C231FC9}"/>
              </a:ext>
            </a:extLst>
          </p:cNvPr>
          <p:cNvSpPr txBox="1"/>
          <p:nvPr/>
        </p:nvSpPr>
        <p:spPr>
          <a:xfrm>
            <a:off x="4223705" y="5402151"/>
            <a:ext cx="1640608" cy="215444"/>
          </a:xfrm>
          <a:prstGeom prst="rect">
            <a:avLst/>
          </a:prstGeom>
          <a:noFill/>
        </p:spPr>
        <p:txBody>
          <a:bodyPr wrap="square" rtlCol="0">
            <a:spAutoFit/>
          </a:bodyPr>
          <a:lstStyle/>
          <a:p>
            <a:r>
              <a:rPr lang="en-GB" sz="800" b="1" dirty="0"/>
              <a:t>Other Offices</a:t>
            </a:r>
            <a:endParaRPr lang="en-GB" sz="800" dirty="0"/>
          </a:p>
        </p:txBody>
      </p:sp>
      <p:pic>
        <p:nvPicPr>
          <p:cNvPr id="89" name="Picture 88">
            <a:extLst>
              <a:ext uri="{FF2B5EF4-FFF2-40B4-BE49-F238E27FC236}">
                <a16:creationId xmlns:a16="http://schemas.microsoft.com/office/drawing/2014/main" id="{1E22AE8C-C8B2-426E-6DD8-A6445362A72B}"/>
              </a:ext>
            </a:extLst>
          </p:cNvPr>
          <p:cNvPicPr>
            <a:picLocks noChangeAspect="1"/>
          </p:cNvPicPr>
          <p:nvPr/>
        </p:nvPicPr>
        <p:blipFill>
          <a:blip r:embed="rId3"/>
          <a:stretch>
            <a:fillRect/>
          </a:stretch>
        </p:blipFill>
        <p:spPr>
          <a:xfrm>
            <a:off x="5248763" y="4886902"/>
            <a:ext cx="408767" cy="250631"/>
          </a:xfrm>
          <a:prstGeom prst="rect">
            <a:avLst/>
          </a:prstGeom>
        </p:spPr>
      </p:pic>
      <p:sp>
        <p:nvSpPr>
          <p:cNvPr id="90" name="TextBox 89">
            <a:extLst>
              <a:ext uri="{FF2B5EF4-FFF2-40B4-BE49-F238E27FC236}">
                <a16:creationId xmlns:a16="http://schemas.microsoft.com/office/drawing/2014/main" id="{E96E668C-5F36-5504-FE65-75B9C8EB37D1}"/>
              </a:ext>
            </a:extLst>
          </p:cNvPr>
          <p:cNvSpPr txBox="1"/>
          <p:nvPr/>
        </p:nvSpPr>
        <p:spPr>
          <a:xfrm>
            <a:off x="4296" y="26566"/>
            <a:ext cx="1262743" cy="338554"/>
          </a:xfrm>
          <a:prstGeom prst="rect">
            <a:avLst/>
          </a:prstGeom>
          <a:noFill/>
        </p:spPr>
        <p:txBody>
          <a:bodyPr wrap="square" rtlCol="0">
            <a:spAutoFit/>
          </a:bodyPr>
          <a:lstStyle/>
          <a:p>
            <a:r>
              <a:rPr lang="en-GB" sz="800" b="1"/>
              <a:t>RIK MEDLIK BUILDING</a:t>
            </a:r>
          </a:p>
          <a:p>
            <a:r>
              <a:rPr lang="en-GB" sz="800" b="1"/>
              <a:t>SECOND FLOOR</a:t>
            </a:r>
          </a:p>
        </p:txBody>
      </p:sp>
      <p:pic>
        <p:nvPicPr>
          <p:cNvPr id="2" name="Picture 1">
            <a:extLst>
              <a:ext uri="{FF2B5EF4-FFF2-40B4-BE49-F238E27FC236}">
                <a16:creationId xmlns:a16="http://schemas.microsoft.com/office/drawing/2014/main" id="{B3E454FF-8073-00D4-C693-8588E180C498}"/>
              </a:ext>
            </a:extLst>
          </p:cNvPr>
          <p:cNvPicPr>
            <a:picLocks noChangeAspect="1"/>
          </p:cNvPicPr>
          <p:nvPr/>
        </p:nvPicPr>
        <p:blipFill>
          <a:blip r:embed="rId4"/>
          <a:stretch>
            <a:fillRect/>
          </a:stretch>
        </p:blipFill>
        <p:spPr>
          <a:xfrm>
            <a:off x="5629088" y="4909131"/>
            <a:ext cx="191720" cy="195103"/>
          </a:xfrm>
          <a:prstGeom prst="rect">
            <a:avLst/>
          </a:prstGeom>
        </p:spPr>
      </p:pic>
      <p:pic>
        <p:nvPicPr>
          <p:cNvPr id="36" name="Picture 35">
            <a:extLst>
              <a:ext uri="{FF2B5EF4-FFF2-40B4-BE49-F238E27FC236}">
                <a16:creationId xmlns:a16="http://schemas.microsoft.com/office/drawing/2014/main" id="{78E0105A-0A1A-570C-518F-E38E47805A50}"/>
              </a:ext>
            </a:extLst>
          </p:cNvPr>
          <p:cNvPicPr>
            <a:picLocks noChangeAspect="1"/>
          </p:cNvPicPr>
          <p:nvPr/>
        </p:nvPicPr>
        <p:blipFill>
          <a:blip r:embed="rId4"/>
          <a:stretch>
            <a:fillRect/>
          </a:stretch>
        </p:blipFill>
        <p:spPr>
          <a:xfrm>
            <a:off x="9723404" y="1523829"/>
            <a:ext cx="316512" cy="322097"/>
          </a:xfrm>
          <a:prstGeom prst="rect">
            <a:avLst/>
          </a:prstGeom>
        </p:spPr>
      </p:pic>
      <p:pic>
        <p:nvPicPr>
          <p:cNvPr id="41" name="Picture 40">
            <a:extLst>
              <a:ext uri="{FF2B5EF4-FFF2-40B4-BE49-F238E27FC236}">
                <a16:creationId xmlns:a16="http://schemas.microsoft.com/office/drawing/2014/main" id="{39F352E5-447D-D957-07D3-7459DC77492B}"/>
              </a:ext>
            </a:extLst>
          </p:cNvPr>
          <p:cNvPicPr>
            <a:picLocks noChangeAspect="1"/>
          </p:cNvPicPr>
          <p:nvPr/>
        </p:nvPicPr>
        <p:blipFill>
          <a:blip r:embed="rId3"/>
          <a:stretch>
            <a:fillRect/>
          </a:stretch>
        </p:blipFill>
        <p:spPr>
          <a:xfrm>
            <a:off x="8943052" y="1445646"/>
            <a:ext cx="780352" cy="478464"/>
          </a:xfrm>
          <a:prstGeom prst="rect">
            <a:avLst/>
          </a:prstGeom>
        </p:spPr>
      </p:pic>
      <p:sp>
        <p:nvSpPr>
          <p:cNvPr id="3" name="TextBox 2">
            <a:extLst>
              <a:ext uri="{FF2B5EF4-FFF2-40B4-BE49-F238E27FC236}">
                <a16:creationId xmlns:a16="http://schemas.microsoft.com/office/drawing/2014/main" id="{D0A4F9A1-963C-8445-37C0-51156715306C}"/>
              </a:ext>
            </a:extLst>
          </p:cNvPr>
          <p:cNvSpPr txBox="1"/>
          <p:nvPr/>
        </p:nvSpPr>
        <p:spPr>
          <a:xfrm>
            <a:off x="8835845" y="774168"/>
            <a:ext cx="2994873" cy="3416320"/>
          </a:xfrm>
          <a:prstGeom prst="rect">
            <a:avLst/>
          </a:prstGeom>
          <a:noFill/>
          <a:ln w="12700">
            <a:solidFill>
              <a:schemeClr val="tx1"/>
            </a:solidFill>
          </a:ln>
        </p:spPr>
        <p:txBody>
          <a:bodyPr wrap="square" rtlCol="0">
            <a:spAutoFit/>
          </a:bodyPr>
          <a:lstStyle/>
          <a:p>
            <a:r>
              <a:rPr lang="en-GB" b="1" dirty="0">
                <a:solidFill>
                  <a:srgbClr val="0070C0"/>
                </a:solidFill>
              </a:rPr>
              <a:t>Key: </a:t>
            </a:r>
          </a:p>
          <a:p>
            <a:r>
              <a:rPr lang="en-GB" b="1" dirty="0">
                <a:solidFill>
                  <a:srgbClr val="0070C0"/>
                </a:solidFill>
              </a:rPr>
              <a:t>                      </a:t>
            </a:r>
          </a:p>
          <a:p>
            <a:endParaRPr lang="en-GB" b="1" dirty="0">
              <a:solidFill>
                <a:srgbClr val="0070C0"/>
              </a:solidFill>
            </a:endParaRPr>
          </a:p>
          <a:p>
            <a:r>
              <a:rPr lang="en-GB" b="1" dirty="0">
                <a:solidFill>
                  <a:srgbClr val="0070C0"/>
                </a:solidFill>
              </a:rPr>
              <a:t>                      </a:t>
            </a:r>
          </a:p>
          <a:p>
            <a:endParaRPr lang="en-GB" b="1" dirty="0">
              <a:solidFill>
                <a:srgbClr val="0070C0"/>
              </a:solidFill>
            </a:endParaRPr>
          </a:p>
          <a:p>
            <a:r>
              <a:rPr lang="en-GB" b="1" dirty="0">
                <a:solidFill>
                  <a:srgbClr val="0070C0"/>
                </a:solidFill>
              </a:rPr>
              <a:t>Accessible Toilets and Changing Facilities </a:t>
            </a:r>
          </a:p>
          <a:p>
            <a:endParaRPr lang="en-GB" b="1" dirty="0">
              <a:solidFill>
                <a:srgbClr val="0070C0"/>
              </a:solidFill>
            </a:endParaRPr>
          </a:p>
          <a:p>
            <a:endParaRPr lang="en-GB" b="1" dirty="0">
              <a:solidFill>
                <a:srgbClr val="0070C0"/>
              </a:solidFill>
            </a:endParaRPr>
          </a:p>
          <a:p>
            <a:endParaRPr lang="en-GB" b="1" dirty="0">
              <a:solidFill>
                <a:srgbClr val="0070C0"/>
              </a:solidFill>
            </a:endParaRPr>
          </a:p>
          <a:p>
            <a:r>
              <a:rPr lang="en-GB" b="1" dirty="0">
                <a:solidFill>
                  <a:srgbClr val="0070C0"/>
                </a:solidFill>
              </a:rPr>
              <a:t>           </a:t>
            </a:r>
          </a:p>
          <a:p>
            <a:endParaRPr lang="en-GB" b="1" dirty="0">
              <a:solidFill>
                <a:srgbClr val="0070C0"/>
              </a:solidFill>
            </a:endParaRPr>
          </a:p>
        </p:txBody>
      </p:sp>
      <p:sp>
        <p:nvSpPr>
          <p:cNvPr id="4" name="TextBox 3">
            <a:extLst>
              <a:ext uri="{FF2B5EF4-FFF2-40B4-BE49-F238E27FC236}">
                <a16:creationId xmlns:a16="http://schemas.microsoft.com/office/drawing/2014/main" id="{E4F4E97A-2726-9337-B08B-8EF699F4A626}"/>
              </a:ext>
            </a:extLst>
          </p:cNvPr>
          <p:cNvSpPr txBox="1"/>
          <p:nvPr/>
        </p:nvSpPr>
        <p:spPr>
          <a:xfrm>
            <a:off x="3652344" y="2111309"/>
            <a:ext cx="643125" cy="338554"/>
          </a:xfrm>
          <a:prstGeom prst="rect">
            <a:avLst/>
          </a:prstGeom>
          <a:noFill/>
        </p:spPr>
        <p:txBody>
          <a:bodyPr wrap="none" rtlCol="0">
            <a:spAutoFit/>
          </a:bodyPr>
          <a:lstStyle/>
          <a:p>
            <a:r>
              <a:rPr lang="en-US" sz="800" b="1" dirty="0">
                <a:solidFill>
                  <a:srgbClr val="0070C0"/>
                </a:solidFill>
              </a:rPr>
              <a:t>Hackathon</a:t>
            </a:r>
          </a:p>
          <a:p>
            <a:r>
              <a:rPr lang="en-US" sz="800" dirty="0"/>
              <a:t>66M503</a:t>
            </a:r>
          </a:p>
        </p:txBody>
      </p:sp>
      <p:sp>
        <p:nvSpPr>
          <p:cNvPr id="29" name="Frame 28">
            <a:extLst>
              <a:ext uri="{FF2B5EF4-FFF2-40B4-BE49-F238E27FC236}">
                <a16:creationId xmlns:a16="http://schemas.microsoft.com/office/drawing/2014/main" id="{720DCB7D-8D28-A5CB-AFF0-2D7F7C3C9005}"/>
              </a:ext>
            </a:extLst>
          </p:cNvPr>
          <p:cNvSpPr/>
          <p:nvPr/>
        </p:nvSpPr>
        <p:spPr>
          <a:xfrm rot="2597915">
            <a:off x="4674266" y="2281046"/>
            <a:ext cx="1020284" cy="628823"/>
          </a:xfrm>
          <a:prstGeom prst="frame">
            <a:avLst/>
          </a:prstGeom>
          <a:ln w="3175">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tx1"/>
              </a:solidFill>
            </a:endParaRPr>
          </a:p>
        </p:txBody>
      </p:sp>
      <p:sp>
        <p:nvSpPr>
          <p:cNvPr id="43" name="TextBox 42">
            <a:extLst>
              <a:ext uri="{FF2B5EF4-FFF2-40B4-BE49-F238E27FC236}">
                <a16:creationId xmlns:a16="http://schemas.microsoft.com/office/drawing/2014/main" id="{8C037812-A7F4-79E9-5CEB-2693A3F618A3}"/>
              </a:ext>
            </a:extLst>
          </p:cNvPr>
          <p:cNvSpPr txBox="1"/>
          <p:nvPr/>
        </p:nvSpPr>
        <p:spPr>
          <a:xfrm rot="2596878">
            <a:off x="4524788" y="2549673"/>
            <a:ext cx="1137306" cy="504451"/>
          </a:xfrm>
          <a:prstGeom prst="rect">
            <a:avLst/>
          </a:prstGeom>
          <a:noFill/>
          <a:ln w="19050">
            <a:solidFill>
              <a:schemeClr val="tx1"/>
            </a:solidFill>
          </a:ln>
        </p:spPr>
        <p:txBody>
          <a:bodyPr wrap="square" rtlCol="0">
            <a:spAutoFit/>
          </a:bodyPr>
          <a:lstStyle/>
          <a:p>
            <a:endParaRPr lang="en-US" dirty="0"/>
          </a:p>
        </p:txBody>
      </p:sp>
      <p:sp>
        <p:nvSpPr>
          <p:cNvPr id="46" name="TextBox 45">
            <a:extLst>
              <a:ext uri="{FF2B5EF4-FFF2-40B4-BE49-F238E27FC236}">
                <a16:creationId xmlns:a16="http://schemas.microsoft.com/office/drawing/2014/main" id="{0E6EC591-1A3F-5349-AA6E-EF564E6C3DEF}"/>
              </a:ext>
            </a:extLst>
          </p:cNvPr>
          <p:cNvSpPr txBox="1"/>
          <p:nvPr/>
        </p:nvSpPr>
        <p:spPr>
          <a:xfrm rot="2642587">
            <a:off x="4680469" y="2516898"/>
            <a:ext cx="814615" cy="584775"/>
          </a:xfrm>
          <a:prstGeom prst="rect">
            <a:avLst/>
          </a:prstGeom>
          <a:noFill/>
        </p:spPr>
        <p:txBody>
          <a:bodyPr wrap="square" rtlCol="0">
            <a:spAutoFit/>
          </a:bodyPr>
          <a:lstStyle/>
          <a:p>
            <a:r>
              <a:rPr lang="en-GB" sz="800" b="1" dirty="0">
                <a:solidFill>
                  <a:srgbClr val="0070C0"/>
                </a:solidFill>
              </a:rPr>
              <a:t>Hackathon</a:t>
            </a:r>
          </a:p>
          <a:p>
            <a:r>
              <a:rPr lang="en-GB" sz="800" b="1" dirty="0">
                <a:solidFill>
                  <a:srgbClr val="0070C0"/>
                </a:solidFill>
              </a:rPr>
              <a:t>Breakout Space</a:t>
            </a:r>
          </a:p>
          <a:p>
            <a:r>
              <a:rPr lang="en-GB" sz="800" dirty="0"/>
              <a:t>69MS03</a:t>
            </a:r>
          </a:p>
        </p:txBody>
      </p:sp>
    </p:spTree>
    <p:extLst>
      <p:ext uri="{BB962C8B-B14F-4D97-AF65-F5344CB8AC3E}">
        <p14:creationId xmlns:p14="http://schemas.microsoft.com/office/powerpoint/2010/main" val="13735109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05C3397E-6959-C27C-F1BE-5645E7352F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3175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86B9532-A94F-B245-71AE-A184E412D69B}"/>
              </a:ext>
            </a:extLst>
          </p:cNvPr>
          <p:cNvSpPr txBox="1"/>
          <p:nvPr/>
        </p:nvSpPr>
        <p:spPr>
          <a:xfrm>
            <a:off x="1275982" y="2999568"/>
            <a:ext cx="4144162" cy="861774"/>
          </a:xfrm>
          <a:prstGeom prst="rect">
            <a:avLst/>
          </a:prstGeom>
          <a:noFill/>
        </p:spPr>
        <p:txBody>
          <a:bodyPr wrap="square" rtlCol="0">
            <a:spAutoFit/>
          </a:bodyPr>
          <a:lstStyle/>
          <a:p>
            <a:pPr algn="ctr"/>
            <a:r>
              <a:rPr lang="en-GB" sz="2400" b="1">
                <a:latin typeface="Proxima"/>
              </a:rPr>
              <a:t>Housekeeping </a:t>
            </a:r>
            <a:r>
              <a:rPr lang="en-GB" sz="5000" b="1">
                <a:latin typeface="Proxima"/>
              </a:rPr>
              <a:t> </a:t>
            </a:r>
          </a:p>
        </p:txBody>
      </p:sp>
      <p:sp>
        <p:nvSpPr>
          <p:cNvPr id="6" name="TextBox 5">
            <a:extLst>
              <a:ext uri="{FF2B5EF4-FFF2-40B4-BE49-F238E27FC236}">
                <a16:creationId xmlns:a16="http://schemas.microsoft.com/office/drawing/2014/main" id="{0E6CD58B-572D-1275-2ABA-6B5DB5364FA1}"/>
              </a:ext>
            </a:extLst>
          </p:cNvPr>
          <p:cNvSpPr txBox="1"/>
          <p:nvPr/>
        </p:nvSpPr>
        <p:spPr>
          <a:xfrm>
            <a:off x="839960" y="3774103"/>
            <a:ext cx="4813849" cy="3139321"/>
          </a:xfrm>
          <a:prstGeom prst="rect">
            <a:avLst/>
          </a:prstGeom>
          <a:noFill/>
        </p:spPr>
        <p:txBody>
          <a:bodyPr wrap="square" lIns="91440" tIns="45720" rIns="91440" bIns="45720" rtlCol="0" anchor="t">
            <a:spAutoFit/>
          </a:bodyPr>
          <a:lstStyle/>
          <a:p>
            <a:pPr marL="171450" indent="-171450">
              <a:buFont typeface="Arial" panose="020B0604020202020204" pitchFamily="34" charset="0"/>
              <a:buChar char="•"/>
            </a:pPr>
            <a:r>
              <a:rPr lang="en-GB" dirty="0"/>
              <a:t>Please feel free to attend the event in clothing you are comfortable in </a:t>
            </a:r>
            <a:endParaRPr lang="en-GB" dirty="0">
              <a:cs typeface="Calibri"/>
            </a:endParaRPr>
          </a:p>
          <a:p>
            <a:pPr marL="171450" indent="-171450">
              <a:buFont typeface="Arial" panose="020B0604020202020204" pitchFamily="34" charset="0"/>
              <a:buChar char="•"/>
            </a:pPr>
            <a:r>
              <a:rPr lang="en-GB" dirty="0"/>
              <a:t>Please take comfort breaks when needed throughout the day</a:t>
            </a:r>
            <a:endParaRPr lang="en-GB" dirty="0">
              <a:cs typeface="Calibri"/>
            </a:endParaRPr>
          </a:p>
          <a:p>
            <a:pPr marL="171450" indent="-171450">
              <a:buFont typeface="Arial" panose="020B0604020202020204" pitchFamily="34" charset="0"/>
              <a:buChar char="•"/>
            </a:pPr>
            <a:r>
              <a:rPr lang="en-GB" dirty="0"/>
              <a:t>No fire drill is planned for the event. If the fire alarm sounds, please make your way to the assembly point </a:t>
            </a:r>
            <a:r>
              <a:rPr lang="en-GB" dirty="0">
                <a:ea typeface="+mn-lt"/>
                <a:cs typeface="+mn-lt"/>
              </a:rPr>
              <a:t>- the Fire Assembly point for Rik </a:t>
            </a:r>
            <a:r>
              <a:rPr lang="en-GB" dirty="0" err="1">
                <a:ea typeface="+mn-lt"/>
                <a:cs typeface="+mn-lt"/>
              </a:rPr>
              <a:t>Medlik</a:t>
            </a:r>
            <a:r>
              <a:rPr lang="en-GB" dirty="0">
                <a:ea typeface="+mn-lt"/>
                <a:cs typeface="+mn-lt"/>
              </a:rPr>
              <a:t> building is on the piazza area which is the large open space out the front of the building where the statue is</a:t>
            </a:r>
            <a:endParaRPr lang="en-GB">
              <a:ea typeface="+mn-lt"/>
              <a:cs typeface="+mn-lt"/>
            </a:endParaRPr>
          </a:p>
          <a:p>
            <a:pPr marL="171450" indent="-171450">
              <a:buFont typeface="Arial" panose="020B0604020202020204" pitchFamily="34" charset="0"/>
              <a:buChar char="•"/>
            </a:pPr>
            <a:endParaRPr lang="en-GB">
              <a:cs typeface="Calibri" panose="020F0502020204030204"/>
            </a:endParaRPr>
          </a:p>
        </p:txBody>
      </p:sp>
      <p:sp>
        <p:nvSpPr>
          <p:cNvPr id="3" name="TextBox 1">
            <a:extLst>
              <a:ext uri="{FF2B5EF4-FFF2-40B4-BE49-F238E27FC236}">
                <a16:creationId xmlns:a16="http://schemas.microsoft.com/office/drawing/2014/main" id="{F115EBAB-451B-2E97-7285-73BA371B5F03}"/>
              </a:ext>
            </a:extLst>
          </p:cNvPr>
          <p:cNvSpPr txBox="1"/>
          <p:nvPr/>
        </p:nvSpPr>
        <p:spPr>
          <a:xfrm>
            <a:off x="7787245" y="2909705"/>
            <a:ext cx="2942127" cy="86177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2400" b="1">
                <a:latin typeface="Proxima"/>
              </a:rPr>
              <a:t>Lighting</a:t>
            </a:r>
            <a:r>
              <a:rPr lang="en-GB" sz="3200" b="1">
                <a:latin typeface="Proxima"/>
              </a:rPr>
              <a:t> </a:t>
            </a:r>
            <a:r>
              <a:rPr lang="en-GB" sz="5000" b="1">
                <a:latin typeface="Proxima"/>
              </a:rPr>
              <a:t> </a:t>
            </a:r>
          </a:p>
        </p:txBody>
      </p:sp>
      <p:sp>
        <p:nvSpPr>
          <p:cNvPr id="5" name="TextBox 2">
            <a:extLst>
              <a:ext uri="{FF2B5EF4-FFF2-40B4-BE49-F238E27FC236}">
                <a16:creationId xmlns:a16="http://schemas.microsoft.com/office/drawing/2014/main" id="{50910E29-8598-C905-2BF8-E9A6ADCBC88D}"/>
              </a:ext>
            </a:extLst>
          </p:cNvPr>
          <p:cNvSpPr txBox="1"/>
          <p:nvPr/>
        </p:nvSpPr>
        <p:spPr>
          <a:xfrm>
            <a:off x="7312790" y="3802505"/>
            <a:ext cx="4204858" cy="4539704"/>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buFont typeface="Arial" panose="020B0604020202020204" pitchFamily="34" charset="0"/>
              <a:buChar char="•"/>
            </a:pPr>
            <a:r>
              <a:rPr lang="en-GB" sz="1700"/>
              <a:t>Rik </a:t>
            </a:r>
            <a:r>
              <a:rPr lang="en-GB" sz="1700" err="1"/>
              <a:t>Medlik</a:t>
            </a:r>
            <a:r>
              <a:rPr lang="en-GB" sz="1700"/>
              <a:t> ground, first and second floor are fully glazed and therefore encounter bright sunlight throughout the building. Please see floor plans below for further information and locations</a:t>
            </a:r>
          </a:p>
          <a:p>
            <a:endParaRPr lang="en-GB" sz="1700"/>
          </a:p>
          <a:p>
            <a:pPr marL="171450" indent="-171450">
              <a:buFont typeface="Arial" panose="020B0604020202020204" pitchFamily="34" charset="0"/>
              <a:buChar char="•"/>
            </a:pPr>
            <a:r>
              <a:rPr lang="en-GB" sz="1700"/>
              <a:t>There will be presentations shown on the screens during the event however there will be no flash photography</a:t>
            </a:r>
            <a:endParaRPr lang="en-GB" sz="1700">
              <a:cs typeface="Calibri"/>
            </a:endParaRPr>
          </a:p>
          <a:p>
            <a:pPr marL="171450" indent="-171450">
              <a:buFont typeface="Arial" panose="020B0604020202020204" pitchFamily="34" charset="0"/>
              <a:buChar char="•"/>
            </a:pPr>
            <a:endParaRPr lang="en-GB" sz="1700"/>
          </a:p>
          <a:p>
            <a:pPr marL="171450" indent="-171450">
              <a:buFont typeface="Arial" panose="020B0604020202020204" pitchFamily="34" charset="0"/>
              <a:buChar char="•"/>
            </a:pPr>
            <a:endParaRPr lang="en-GB" sz="1700"/>
          </a:p>
          <a:p>
            <a:pPr marL="171450" indent="-171450">
              <a:buFont typeface="Arial" panose="020B0604020202020204" pitchFamily="34" charset="0"/>
              <a:buChar char="•"/>
            </a:pPr>
            <a:endParaRPr lang="en-GB" sz="1700"/>
          </a:p>
          <a:p>
            <a:pPr marL="171450" indent="-171450">
              <a:buFont typeface="Arial" panose="020B0604020202020204" pitchFamily="34" charset="0"/>
              <a:buChar char="•"/>
            </a:pPr>
            <a:endParaRPr lang="en-GB" sz="1700"/>
          </a:p>
          <a:p>
            <a:endParaRPr lang="en-GB" sz="1700"/>
          </a:p>
          <a:p>
            <a:pPr marL="171450" indent="-171450">
              <a:buFont typeface="Arial" panose="020B0604020202020204" pitchFamily="34" charset="0"/>
              <a:buChar char="•"/>
            </a:pPr>
            <a:endParaRPr lang="en-GB" sz="1700"/>
          </a:p>
          <a:p>
            <a:endParaRPr lang="en-GB" sz="1700" b="1" i="1">
              <a:solidFill>
                <a:srgbClr val="0070C0"/>
              </a:solidFill>
            </a:endParaRPr>
          </a:p>
          <a:p>
            <a:endParaRPr lang="en-GB" sz="1700" b="1" i="1"/>
          </a:p>
        </p:txBody>
      </p:sp>
    </p:spTree>
    <p:extLst>
      <p:ext uri="{BB962C8B-B14F-4D97-AF65-F5344CB8AC3E}">
        <p14:creationId xmlns:p14="http://schemas.microsoft.com/office/powerpoint/2010/main" val="9305557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05C3397E-6959-C27C-F1BE-5645E7352F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3175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86B9532-A94F-B245-71AE-A184E412D69B}"/>
              </a:ext>
            </a:extLst>
          </p:cNvPr>
          <p:cNvSpPr txBox="1"/>
          <p:nvPr/>
        </p:nvSpPr>
        <p:spPr>
          <a:xfrm>
            <a:off x="4110110" y="3271273"/>
            <a:ext cx="4144162" cy="461665"/>
          </a:xfrm>
          <a:prstGeom prst="rect">
            <a:avLst/>
          </a:prstGeom>
          <a:noFill/>
        </p:spPr>
        <p:txBody>
          <a:bodyPr wrap="square" lIns="91440" tIns="45720" rIns="91440" bIns="45720" rtlCol="0" anchor="t">
            <a:spAutoFit/>
          </a:bodyPr>
          <a:lstStyle/>
          <a:p>
            <a:pPr algn="ctr"/>
            <a:r>
              <a:rPr lang="en-GB" sz="2400" b="1" dirty="0">
                <a:latin typeface="Proxima"/>
              </a:rPr>
              <a:t>Sound and space</a:t>
            </a:r>
            <a:endParaRPr lang="en-GB" sz="5000" b="1" dirty="0">
              <a:latin typeface="Proxima"/>
            </a:endParaRPr>
          </a:p>
        </p:txBody>
      </p:sp>
      <p:sp>
        <p:nvSpPr>
          <p:cNvPr id="10" name="TextBox 9">
            <a:extLst>
              <a:ext uri="{FF2B5EF4-FFF2-40B4-BE49-F238E27FC236}">
                <a16:creationId xmlns:a16="http://schemas.microsoft.com/office/drawing/2014/main" id="{EEE530A5-DF0C-BBB2-E5A5-D08802A21F49}"/>
              </a:ext>
            </a:extLst>
          </p:cNvPr>
          <p:cNvSpPr txBox="1"/>
          <p:nvPr/>
        </p:nvSpPr>
        <p:spPr>
          <a:xfrm>
            <a:off x="446621" y="3807682"/>
            <a:ext cx="5690483" cy="5601533"/>
          </a:xfrm>
          <a:prstGeom prst="rect">
            <a:avLst/>
          </a:prstGeom>
          <a:noFill/>
        </p:spPr>
        <p:txBody>
          <a:bodyPr wrap="square" lIns="91440" tIns="45720" rIns="91440" bIns="45720" rtlCol="0" anchor="t">
            <a:spAutoFit/>
          </a:bodyPr>
          <a:lstStyle/>
          <a:p>
            <a:pPr marL="285750" indent="-285750">
              <a:buFont typeface="Arial"/>
              <a:buChar char="•"/>
            </a:pPr>
            <a:r>
              <a:rPr lang="en-GB" dirty="0"/>
              <a:t>The entrance and foyer areas will be busy and noisy due to the 250+ guests expected</a:t>
            </a:r>
          </a:p>
          <a:p>
            <a:pPr marL="285750" indent="-285750">
              <a:buFont typeface="Arial"/>
              <a:buChar char="•"/>
            </a:pPr>
            <a:r>
              <a:rPr lang="en-GB" dirty="0">
                <a:ea typeface="+mn-lt"/>
                <a:cs typeface="+mn-lt"/>
              </a:rPr>
              <a:t>The main lecture theatre where panel sessions and keynotes is equipped with the Sennheiser Mobile Connect Assistive Listening System</a:t>
            </a:r>
            <a:endParaRPr lang="en-GB">
              <a:cs typeface="Calibri"/>
            </a:endParaRPr>
          </a:p>
          <a:p>
            <a:pPr marL="285750" indent="-285750">
              <a:buFont typeface="Arial,Sans-Serif"/>
              <a:buChar char="•"/>
            </a:pPr>
            <a:r>
              <a:rPr lang="en-GB" dirty="0">
                <a:cs typeface="Calibri"/>
              </a:rPr>
              <a:t>Speakers will either speak at a lectern microphone or with lapel mic during plenary and panel discussions</a:t>
            </a:r>
          </a:p>
          <a:p>
            <a:pPr marL="285750" indent="-285750">
              <a:buFont typeface="Arial,Sans-Serif"/>
              <a:buChar char="•"/>
            </a:pPr>
            <a:r>
              <a:rPr lang="en-GB" dirty="0">
                <a:cs typeface="Calibri"/>
              </a:rPr>
              <a:t>We ask visitors to remain quiet throughout the plenary and panel sessions </a:t>
            </a:r>
          </a:p>
          <a:p>
            <a:pPr marL="285750" indent="-285750">
              <a:buFont typeface="Arial,Sans-Serif"/>
              <a:buChar char="•"/>
            </a:pPr>
            <a:endParaRPr lang="en-GB" dirty="0">
              <a:cs typeface="Calibri"/>
            </a:endParaRPr>
          </a:p>
          <a:p>
            <a:pPr marL="285750" indent="-285750">
              <a:buFont typeface="Arial"/>
              <a:buChar char="•"/>
            </a:pPr>
            <a:endParaRPr lang="en-GB" dirty="0">
              <a:cs typeface="Calibri"/>
            </a:endParaRPr>
          </a:p>
          <a:p>
            <a:pPr marL="228600" indent="-228600">
              <a:buAutoNum type="arabicPeriod"/>
            </a:pPr>
            <a:endParaRPr lang="en-GB" sz="2000" dirty="0">
              <a:cs typeface="Calibri" panose="020F0502020204030204"/>
            </a:endParaRPr>
          </a:p>
          <a:p>
            <a:pPr marL="228600" indent="-228600">
              <a:buAutoNum type="arabicPeriod"/>
            </a:pPr>
            <a:endParaRPr lang="en-GB" sz="2000" dirty="0">
              <a:cs typeface="Calibri" panose="020F0502020204030204"/>
            </a:endParaRPr>
          </a:p>
          <a:p>
            <a:pPr marL="228600" indent="-228600">
              <a:buAutoNum type="arabicPeriod"/>
            </a:pPr>
            <a:endParaRPr lang="en-GB" sz="2000" dirty="0">
              <a:cs typeface="Calibri" panose="020F0502020204030204"/>
            </a:endParaRPr>
          </a:p>
          <a:p>
            <a:pPr marL="228600" indent="-228600">
              <a:buAutoNum type="arabicPeriod"/>
            </a:pPr>
            <a:endParaRPr lang="en-GB" sz="2000" dirty="0">
              <a:cs typeface="Calibri" panose="020F0502020204030204"/>
            </a:endParaRPr>
          </a:p>
          <a:p>
            <a:endParaRPr lang="en-GB" sz="2000">
              <a:cs typeface="Calibri" panose="020F0502020204030204"/>
            </a:endParaRPr>
          </a:p>
          <a:p>
            <a:pPr marL="171450" indent="-171450">
              <a:buFont typeface="Arial" panose="020B0604020202020204" pitchFamily="34" charset="0"/>
              <a:buChar char="•"/>
            </a:pPr>
            <a:endParaRPr lang="en-GB" sz="2000">
              <a:solidFill>
                <a:srgbClr val="000000"/>
              </a:solidFill>
              <a:cs typeface="Calibri" panose="020F0502020204030204"/>
            </a:endParaRPr>
          </a:p>
          <a:p>
            <a:endParaRPr lang="en-GB" sz="2000" b="1" i="1">
              <a:solidFill>
                <a:srgbClr val="0070C0"/>
              </a:solidFill>
              <a:cs typeface="Calibri" panose="020F0502020204030204"/>
            </a:endParaRPr>
          </a:p>
          <a:p>
            <a:endParaRPr lang="en-GB" sz="2000" b="1" i="1">
              <a:cs typeface="Calibri" panose="020F0502020204030204"/>
            </a:endParaRPr>
          </a:p>
        </p:txBody>
      </p:sp>
      <p:sp>
        <p:nvSpPr>
          <p:cNvPr id="6" name="TextBox 5">
            <a:extLst>
              <a:ext uri="{FF2B5EF4-FFF2-40B4-BE49-F238E27FC236}">
                <a16:creationId xmlns:a16="http://schemas.microsoft.com/office/drawing/2014/main" id="{FB87486C-FC3C-9A58-4D23-DC525862A9FF}"/>
              </a:ext>
            </a:extLst>
          </p:cNvPr>
          <p:cNvSpPr txBox="1"/>
          <p:nvPr/>
        </p:nvSpPr>
        <p:spPr>
          <a:xfrm>
            <a:off x="6183294" y="3806577"/>
            <a:ext cx="5858018" cy="5355312"/>
          </a:xfrm>
          <a:prstGeom prst="rect">
            <a:avLst/>
          </a:prstGeom>
          <a:noFill/>
        </p:spPr>
        <p:txBody>
          <a:bodyPr wrap="square" lIns="91440" tIns="45720" rIns="91440" bIns="45720" rtlCol="0" anchor="t">
            <a:spAutoFit/>
          </a:bodyPr>
          <a:lstStyle/>
          <a:p>
            <a:pPr marL="285750" indent="-285750">
              <a:buFont typeface="Arial"/>
              <a:buChar char="•"/>
            </a:pPr>
            <a:r>
              <a:rPr lang="en-GB" dirty="0"/>
              <a:t>A designated quiet room with one table and seating for up to 10 people is available on the 1st floor – 01MS02 (turn left at the top of the stairs)</a:t>
            </a:r>
            <a:endParaRPr lang="en-GB" dirty="0">
              <a:cs typeface="Calibri"/>
            </a:endParaRPr>
          </a:p>
          <a:p>
            <a:pPr marL="285750" indent="-285750">
              <a:buFont typeface="Arial"/>
              <a:buChar char="•"/>
            </a:pPr>
            <a:r>
              <a:rPr lang="en-GB" dirty="0"/>
              <a:t>Guests can also go to the lake for some peace and quiet. Please note that we have some friendly campus geese who live on the lake so they may be nearby</a:t>
            </a:r>
            <a:endParaRPr lang="en-GB" dirty="0">
              <a:cs typeface="Calibri"/>
            </a:endParaRPr>
          </a:p>
          <a:p>
            <a:pPr marL="285750" indent="-285750">
              <a:buFont typeface="Arial,Sans-Serif"/>
              <a:buChar char="•"/>
            </a:pPr>
            <a:r>
              <a:rPr lang="en-GB" dirty="0">
                <a:cs typeface="Calibri"/>
              </a:rPr>
              <a:t>Lunch will be served in the foyer area which will be busy at this time; delegates can eat in the restaurant area for a little more space or take their lunch outside if they prefer to have much more space</a:t>
            </a:r>
            <a:endParaRPr lang="en-US" dirty="0">
              <a:cs typeface="Calibri"/>
            </a:endParaRPr>
          </a:p>
          <a:p>
            <a:pPr marL="285750" indent="-285750">
              <a:buFont typeface="Arial"/>
              <a:buChar char="•"/>
            </a:pPr>
            <a:endParaRPr lang="en-GB" dirty="0">
              <a:cs typeface="Calibri"/>
            </a:endParaRP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endParaRPr lang="en-GB" dirty="0">
              <a:cs typeface="Calibri" panose="020F0502020204030204"/>
            </a:endParaRPr>
          </a:p>
          <a:p>
            <a:endParaRPr lang="en-GB" dirty="0">
              <a:cs typeface="Calibri" panose="020F0502020204030204"/>
            </a:endParaRPr>
          </a:p>
          <a:p>
            <a:pPr marL="171450" indent="-171450">
              <a:buFont typeface="Arial" panose="020B0604020202020204" pitchFamily="34" charset="0"/>
              <a:buChar char="•"/>
            </a:pPr>
            <a:endParaRPr lang="en-GB" dirty="0">
              <a:solidFill>
                <a:srgbClr val="000000"/>
              </a:solidFill>
              <a:cs typeface="Calibri" panose="020F0502020204030204"/>
            </a:endParaRPr>
          </a:p>
          <a:p>
            <a:endParaRPr lang="en-GB" b="1" i="1" dirty="0">
              <a:solidFill>
                <a:srgbClr val="0070C0"/>
              </a:solidFill>
              <a:cs typeface="Calibri" panose="020F0502020204030204"/>
            </a:endParaRPr>
          </a:p>
          <a:p>
            <a:endParaRPr lang="en-GB" b="1" i="1" dirty="0">
              <a:cs typeface="Calibri" panose="020F0502020204030204"/>
            </a:endParaRPr>
          </a:p>
        </p:txBody>
      </p:sp>
    </p:spTree>
    <p:extLst>
      <p:ext uri="{BB962C8B-B14F-4D97-AF65-F5344CB8AC3E}">
        <p14:creationId xmlns:p14="http://schemas.microsoft.com/office/powerpoint/2010/main" val="8721968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05C3397E-6959-C27C-F1BE-5645E7352F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3175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1">
            <a:extLst>
              <a:ext uri="{FF2B5EF4-FFF2-40B4-BE49-F238E27FC236}">
                <a16:creationId xmlns:a16="http://schemas.microsoft.com/office/drawing/2014/main" id="{B1754DF9-174A-F294-6EC5-94E221C65F4A}"/>
              </a:ext>
            </a:extLst>
          </p:cNvPr>
          <p:cNvSpPr txBox="1"/>
          <p:nvPr/>
        </p:nvSpPr>
        <p:spPr>
          <a:xfrm>
            <a:off x="779657" y="3396101"/>
            <a:ext cx="4144162" cy="461665"/>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2400" b="1">
                <a:latin typeface="Proxima"/>
              </a:rPr>
              <a:t>Physical access</a:t>
            </a:r>
          </a:p>
        </p:txBody>
      </p:sp>
      <p:sp>
        <p:nvSpPr>
          <p:cNvPr id="9" name="TextBox 2">
            <a:extLst>
              <a:ext uri="{FF2B5EF4-FFF2-40B4-BE49-F238E27FC236}">
                <a16:creationId xmlns:a16="http://schemas.microsoft.com/office/drawing/2014/main" id="{0022FEF4-38B0-7DCC-D7E1-EEE0F530A725}"/>
              </a:ext>
            </a:extLst>
          </p:cNvPr>
          <p:cNvSpPr txBox="1"/>
          <p:nvPr/>
        </p:nvSpPr>
        <p:spPr>
          <a:xfrm>
            <a:off x="231978" y="3870434"/>
            <a:ext cx="6456763" cy="2985433"/>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buFont typeface="Arial" panose="020B0604020202020204" pitchFamily="34" charset="0"/>
              <a:buChar char="•"/>
            </a:pPr>
            <a:r>
              <a:rPr lang="en-GB" dirty="0"/>
              <a:t>Rik </a:t>
            </a:r>
            <a:r>
              <a:rPr lang="en-GB" dirty="0" err="1"/>
              <a:t>Medlik</a:t>
            </a:r>
            <a:r>
              <a:rPr lang="en-GB" dirty="0"/>
              <a:t> is a short walk from the </a:t>
            </a:r>
            <a:r>
              <a:rPr lang="en-GB" b="1" dirty="0"/>
              <a:t>Main Car Park</a:t>
            </a:r>
            <a:r>
              <a:rPr lang="en-GB" dirty="0"/>
              <a:t>, approx. 90m from the closest area of parking. Enter the car park, drive to the bottom, turn right and drive along to the section highlighted in the map, approximately 3 rows after the tree section and sectioned-off parking area (see map)</a:t>
            </a:r>
            <a:endParaRPr lang="en-GB" dirty="0">
              <a:cs typeface="Calibri"/>
            </a:endParaRPr>
          </a:p>
          <a:p>
            <a:pPr marL="171450" indent="-171450">
              <a:buFont typeface="Arial" panose="020B0604020202020204" pitchFamily="34" charset="0"/>
              <a:buChar char="•"/>
            </a:pPr>
            <a:r>
              <a:rPr lang="en-GB" dirty="0"/>
              <a:t>The building has a ramped entrance and is equipped with accessible lifts to all areas of the event. </a:t>
            </a:r>
            <a:endParaRPr lang="en-GB" dirty="0">
              <a:cs typeface="Calibri"/>
            </a:endParaRPr>
          </a:p>
          <a:p>
            <a:pPr marL="171450" indent="-171450">
              <a:buFont typeface="Arial" panose="020B0604020202020204" pitchFamily="34" charset="0"/>
              <a:buChar char="•"/>
            </a:pPr>
            <a:r>
              <a:rPr lang="en-GB" dirty="0"/>
              <a:t>03MS01 accessible entrance is located outside of the building – please inform a member of staff who will be able to assist</a:t>
            </a:r>
            <a:endParaRPr lang="en-GB">
              <a:cs typeface="Calibri"/>
            </a:endParaRPr>
          </a:p>
          <a:p>
            <a:endParaRPr lang="en-GB" sz="1300" b="1" i="1">
              <a:solidFill>
                <a:srgbClr val="0070C0"/>
              </a:solidFill>
            </a:endParaRPr>
          </a:p>
          <a:p>
            <a:endParaRPr lang="en-GB" sz="1300" b="1" i="1"/>
          </a:p>
        </p:txBody>
      </p:sp>
      <p:pic>
        <p:nvPicPr>
          <p:cNvPr id="12" name="Picture 11" descr="A map of a parking lot&#10;&#10;Description automatically generated">
            <a:extLst>
              <a:ext uri="{FF2B5EF4-FFF2-40B4-BE49-F238E27FC236}">
                <a16:creationId xmlns:a16="http://schemas.microsoft.com/office/drawing/2014/main" id="{92F90D7C-055F-9E62-E8A4-23902CD103E7}"/>
              </a:ext>
            </a:extLst>
          </p:cNvPr>
          <p:cNvPicPr>
            <a:picLocks noChangeAspect="1"/>
          </p:cNvPicPr>
          <p:nvPr/>
        </p:nvPicPr>
        <p:blipFill>
          <a:blip r:embed="rId3"/>
          <a:stretch>
            <a:fillRect/>
          </a:stretch>
        </p:blipFill>
        <p:spPr>
          <a:xfrm>
            <a:off x="7362825" y="3262336"/>
            <a:ext cx="4667250" cy="3448002"/>
          </a:xfrm>
          <a:prstGeom prst="rect">
            <a:avLst/>
          </a:prstGeom>
        </p:spPr>
      </p:pic>
      <p:sp>
        <p:nvSpPr>
          <p:cNvPr id="13" name="Arrow: Bent-Up 12">
            <a:extLst>
              <a:ext uri="{FF2B5EF4-FFF2-40B4-BE49-F238E27FC236}">
                <a16:creationId xmlns:a16="http://schemas.microsoft.com/office/drawing/2014/main" id="{FC4F2D6C-181F-E182-20A8-DC51B888B9E9}"/>
              </a:ext>
            </a:extLst>
          </p:cNvPr>
          <p:cNvSpPr/>
          <p:nvPr/>
        </p:nvSpPr>
        <p:spPr>
          <a:xfrm>
            <a:off x="7453312" y="4667250"/>
            <a:ext cx="581025" cy="561975"/>
          </a:xfrm>
          <a:prstGeom prst="bentUpArrow">
            <a:avLst/>
          </a:prstGeom>
          <a:solidFill>
            <a:schemeClr val="accent4"/>
          </a:solidFill>
          <a:ln>
            <a:solidFill>
              <a:srgbClr val="4472C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Arrow: Bent 13">
            <a:extLst>
              <a:ext uri="{FF2B5EF4-FFF2-40B4-BE49-F238E27FC236}">
                <a16:creationId xmlns:a16="http://schemas.microsoft.com/office/drawing/2014/main" id="{6446F3E6-9283-110C-C8C4-EA108117FF91}"/>
              </a:ext>
            </a:extLst>
          </p:cNvPr>
          <p:cNvSpPr/>
          <p:nvPr/>
        </p:nvSpPr>
        <p:spPr>
          <a:xfrm>
            <a:off x="7850980" y="3626643"/>
            <a:ext cx="695325" cy="485775"/>
          </a:xfrm>
          <a:prstGeom prst="bentArrow">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6" name="Arrow: Bent 15">
            <a:extLst>
              <a:ext uri="{FF2B5EF4-FFF2-40B4-BE49-F238E27FC236}">
                <a16:creationId xmlns:a16="http://schemas.microsoft.com/office/drawing/2014/main" id="{338AFD30-749B-13C4-4DF4-DE869269C46B}"/>
              </a:ext>
            </a:extLst>
          </p:cNvPr>
          <p:cNvSpPr/>
          <p:nvPr/>
        </p:nvSpPr>
        <p:spPr>
          <a:xfrm rot="5400000">
            <a:off x="9794080" y="3826667"/>
            <a:ext cx="695325" cy="485775"/>
          </a:xfrm>
          <a:prstGeom prst="bentArrow">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14301181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05C3397E-6959-C27C-F1BE-5645E7352F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3175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3">
            <a:extLst>
              <a:ext uri="{FF2B5EF4-FFF2-40B4-BE49-F238E27FC236}">
                <a16:creationId xmlns:a16="http://schemas.microsoft.com/office/drawing/2014/main" id="{58E536D2-5726-F1B0-6AFC-EB20CFA3FB78}"/>
              </a:ext>
            </a:extLst>
          </p:cNvPr>
          <p:cNvSpPr txBox="1"/>
          <p:nvPr/>
        </p:nvSpPr>
        <p:spPr>
          <a:xfrm>
            <a:off x="519401" y="3864389"/>
            <a:ext cx="3305889" cy="307776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buFont typeface="Arial"/>
              <a:buChar char="•"/>
            </a:pPr>
            <a:r>
              <a:rPr lang="en-GB" dirty="0"/>
              <a:t>Floor plans below show locations of accessible toilets, lifts and baby changing facilities</a:t>
            </a:r>
            <a:endParaRPr lang="en-GB" dirty="0">
              <a:cs typeface="Calibri"/>
            </a:endParaRPr>
          </a:p>
          <a:p>
            <a:pPr marL="342900" indent="-342900">
              <a:buFont typeface="Arial"/>
              <a:buChar char="•"/>
            </a:pPr>
            <a:r>
              <a:rPr lang="en-GB" dirty="0"/>
              <a:t>There are toilets on each floor within easy reach of each parallel session room</a:t>
            </a:r>
            <a:endParaRPr lang="en-GB" dirty="0">
              <a:cs typeface="Calibri"/>
            </a:endParaRPr>
          </a:p>
          <a:p>
            <a:pPr marL="342900" indent="-342900">
              <a:buFont typeface="Arial"/>
              <a:buChar char="•"/>
            </a:pPr>
            <a:r>
              <a:rPr lang="en-GB" dirty="0">
                <a:cs typeface="Calibri"/>
              </a:rPr>
              <a:t>There is unfortunately no hoist equipment available </a:t>
            </a:r>
          </a:p>
          <a:p>
            <a:pPr marL="342900" indent="-342900">
              <a:buFont typeface="Arial"/>
              <a:buChar char="•"/>
            </a:pPr>
            <a:endParaRPr lang="en-GB" dirty="0">
              <a:cs typeface="Calibri"/>
            </a:endParaRPr>
          </a:p>
          <a:p>
            <a:pPr marL="171450" indent="-171450">
              <a:buFont typeface="Arial"/>
              <a:buChar char="•"/>
            </a:pPr>
            <a:endParaRPr lang="en-GB" sz="1400" dirty="0">
              <a:cs typeface="Calibri"/>
            </a:endParaRPr>
          </a:p>
        </p:txBody>
      </p:sp>
      <p:sp>
        <p:nvSpPr>
          <p:cNvPr id="3" name="TextBox 4">
            <a:extLst>
              <a:ext uri="{FF2B5EF4-FFF2-40B4-BE49-F238E27FC236}">
                <a16:creationId xmlns:a16="http://schemas.microsoft.com/office/drawing/2014/main" id="{B922F8DA-39AB-6653-D58E-751CE035C71C}"/>
              </a:ext>
            </a:extLst>
          </p:cNvPr>
          <p:cNvSpPr txBox="1"/>
          <p:nvPr/>
        </p:nvSpPr>
        <p:spPr>
          <a:xfrm>
            <a:off x="4081519" y="3338788"/>
            <a:ext cx="4144162" cy="461665"/>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2400" b="1">
                <a:latin typeface="Proxima"/>
              </a:rPr>
              <a:t>Toilet facilities</a:t>
            </a:r>
            <a:endParaRPr lang="en-US" err="1"/>
          </a:p>
        </p:txBody>
      </p:sp>
      <p:sp>
        <p:nvSpPr>
          <p:cNvPr id="5" name="TextBox 3">
            <a:extLst>
              <a:ext uri="{FF2B5EF4-FFF2-40B4-BE49-F238E27FC236}">
                <a16:creationId xmlns:a16="http://schemas.microsoft.com/office/drawing/2014/main" id="{BE42BCCC-4D8F-4279-1CFF-87B9A16E17DB}"/>
              </a:ext>
            </a:extLst>
          </p:cNvPr>
          <p:cNvSpPr txBox="1"/>
          <p:nvPr/>
        </p:nvSpPr>
        <p:spPr>
          <a:xfrm>
            <a:off x="8320376" y="3864388"/>
            <a:ext cx="2591514" cy="203132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Arial"/>
              <a:buChar char="•"/>
            </a:pPr>
            <a:r>
              <a:rPr lang="en-GB" dirty="0">
                <a:cs typeface="Calibri"/>
              </a:rPr>
              <a:t>Please also see our Parents' Guide for information about feeding and pumping on campus and other considerations for parents</a:t>
            </a:r>
            <a:endParaRPr lang="en-US" dirty="0">
              <a:cs typeface="Calibri" panose="020F0502020204030204"/>
            </a:endParaRPr>
          </a:p>
        </p:txBody>
      </p:sp>
      <p:sp>
        <p:nvSpPr>
          <p:cNvPr id="7" name="TextBox 6">
            <a:extLst>
              <a:ext uri="{FF2B5EF4-FFF2-40B4-BE49-F238E27FC236}">
                <a16:creationId xmlns:a16="http://schemas.microsoft.com/office/drawing/2014/main" id="{B329E625-2BD1-EBB5-71E1-407DB3AA1FEF}"/>
              </a:ext>
            </a:extLst>
          </p:cNvPr>
          <p:cNvSpPr txBox="1"/>
          <p:nvPr/>
        </p:nvSpPr>
        <p:spPr>
          <a:xfrm>
            <a:off x="4724400" y="3867150"/>
            <a:ext cx="2743200"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GB" dirty="0">
                <a:cs typeface="Arial"/>
              </a:rPr>
              <a:t>The toilets are gender-specific (men's or women's)​</a:t>
            </a:r>
          </a:p>
          <a:p>
            <a:pPr marL="285750" indent="-285750">
              <a:buFont typeface="Arial"/>
              <a:buChar char="•"/>
            </a:pPr>
            <a:r>
              <a:rPr lang="en-GB" dirty="0">
                <a:cs typeface="Arial"/>
              </a:rPr>
              <a:t>The toilet cubicles are laid out in rows of 10 with a shared area with sinks, hand driers and mirrors</a:t>
            </a:r>
          </a:p>
        </p:txBody>
      </p:sp>
    </p:spTree>
    <p:extLst>
      <p:ext uri="{BB962C8B-B14F-4D97-AF65-F5344CB8AC3E}">
        <p14:creationId xmlns:p14="http://schemas.microsoft.com/office/powerpoint/2010/main" val="20271860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05C3397E-6959-C27C-F1BE-5645E7352F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6430819" cy="1674092"/>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6C72DBBF-21B6-496E-91B5-09E3322A5938}"/>
              </a:ext>
            </a:extLst>
          </p:cNvPr>
          <p:cNvSpPr txBox="1"/>
          <p:nvPr/>
        </p:nvSpPr>
        <p:spPr>
          <a:xfrm>
            <a:off x="3286453" y="3518045"/>
            <a:ext cx="3065863" cy="584775"/>
          </a:xfrm>
          <a:prstGeom prst="rect">
            <a:avLst/>
          </a:prstGeom>
          <a:noFill/>
        </p:spPr>
        <p:txBody>
          <a:bodyPr wrap="square" rtlCol="0">
            <a:spAutoFit/>
          </a:bodyPr>
          <a:lstStyle/>
          <a:p>
            <a:endParaRPr lang="en-GB" sz="800"/>
          </a:p>
          <a:p>
            <a:pPr marL="171450" indent="-171450">
              <a:buFont typeface="Arial" panose="020B0604020202020204" pitchFamily="34" charset="0"/>
              <a:buChar char="•"/>
            </a:pPr>
            <a:endParaRPr lang="en-GB" sz="800"/>
          </a:p>
          <a:p>
            <a:endParaRPr lang="en-GB" sz="800" b="1" i="1">
              <a:solidFill>
                <a:srgbClr val="0070C0"/>
              </a:solidFill>
            </a:endParaRPr>
          </a:p>
          <a:p>
            <a:endParaRPr lang="en-GB" sz="800" b="1" i="1"/>
          </a:p>
        </p:txBody>
      </p:sp>
      <p:sp>
        <p:nvSpPr>
          <p:cNvPr id="8" name="TextBox 7">
            <a:extLst>
              <a:ext uri="{FF2B5EF4-FFF2-40B4-BE49-F238E27FC236}">
                <a16:creationId xmlns:a16="http://schemas.microsoft.com/office/drawing/2014/main" id="{5178A417-0B1D-C7B6-AEA2-C385A1D374CE}"/>
              </a:ext>
            </a:extLst>
          </p:cNvPr>
          <p:cNvSpPr txBox="1"/>
          <p:nvPr/>
        </p:nvSpPr>
        <p:spPr>
          <a:xfrm>
            <a:off x="669730" y="2005431"/>
            <a:ext cx="4144162" cy="461665"/>
          </a:xfrm>
          <a:prstGeom prst="rect">
            <a:avLst/>
          </a:prstGeom>
          <a:noFill/>
        </p:spPr>
        <p:txBody>
          <a:bodyPr wrap="square" rtlCol="0">
            <a:spAutoFit/>
          </a:bodyPr>
          <a:lstStyle/>
          <a:p>
            <a:pPr algn="ctr"/>
            <a:r>
              <a:rPr lang="en-GB" sz="2400" b="1">
                <a:latin typeface="Proxima"/>
              </a:rPr>
              <a:t>Health &amp; Safety </a:t>
            </a:r>
          </a:p>
        </p:txBody>
      </p:sp>
      <p:sp>
        <p:nvSpPr>
          <p:cNvPr id="16" name="TextBox 15">
            <a:extLst>
              <a:ext uri="{FF2B5EF4-FFF2-40B4-BE49-F238E27FC236}">
                <a16:creationId xmlns:a16="http://schemas.microsoft.com/office/drawing/2014/main" id="{030C8520-D11A-B575-66FE-7CB54B3419CF}"/>
              </a:ext>
            </a:extLst>
          </p:cNvPr>
          <p:cNvSpPr txBox="1"/>
          <p:nvPr/>
        </p:nvSpPr>
        <p:spPr>
          <a:xfrm>
            <a:off x="304577" y="2707179"/>
            <a:ext cx="5815872" cy="3939540"/>
          </a:xfrm>
          <a:prstGeom prst="rect">
            <a:avLst/>
          </a:prstGeom>
          <a:noFill/>
        </p:spPr>
        <p:txBody>
          <a:bodyPr wrap="square" lIns="91440" tIns="45720" rIns="91440" bIns="45720" anchor="t">
            <a:spAutoFit/>
          </a:bodyPr>
          <a:lstStyle/>
          <a:p>
            <a:endParaRPr lang="en-GB" dirty="0">
              <a:cs typeface="Calibri"/>
            </a:endParaRPr>
          </a:p>
          <a:p>
            <a:pPr marL="171450" indent="-171450">
              <a:buFont typeface="Arial" panose="020B0604020202020204" pitchFamily="34" charset="0"/>
              <a:buChar char="•"/>
            </a:pPr>
            <a:r>
              <a:rPr lang="en-GB" dirty="0"/>
              <a:t>The closest AED machine to the Rik </a:t>
            </a:r>
            <a:r>
              <a:rPr lang="en-GB" dirty="0" err="1"/>
              <a:t>Medlik</a:t>
            </a:r>
            <a:r>
              <a:rPr lang="en-GB" dirty="0"/>
              <a:t> building is located at Senate House (on the ground floor, control room) mobile with security and phone extension is 3333 or 01483 68 3333 </a:t>
            </a:r>
            <a:endParaRPr lang="en-GB" dirty="0">
              <a:cs typeface="Calibri"/>
            </a:endParaRPr>
          </a:p>
          <a:p>
            <a:pPr marL="171450" indent="-171450">
              <a:buFont typeface="Arial" panose="020B0604020202020204" pitchFamily="34" charset="0"/>
              <a:buChar char="•"/>
            </a:pPr>
            <a:r>
              <a:rPr lang="en-GB" dirty="0">
                <a:cs typeface="Calibri"/>
              </a:rPr>
              <a:t>Its position in relation to the conference areas of Rik </a:t>
            </a:r>
            <a:r>
              <a:rPr lang="en-GB" dirty="0" err="1">
                <a:cs typeface="Calibri"/>
              </a:rPr>
              <a:t>Medlik</a:t>
            </a:r>
            <a:r>
              <a:rPr lang="en-GB" dirty="0">
                <a:cs typeface="Calibri"/>
              </a:rPr>
              <a:t> building and the lake is shown on the map</a:t>
            </a:r>
          </a:p>
          <a:p>
            <a:endParaRPr lang="en-GB" dirty="0"/>
          </a:p>
          <a:p>
            <a:pPr marL="171450" indent="-171450">
              <a:buFont typeface="Arial" panose="020B0604020202020204" pitchFamily="34" charset="0"/>
              <a:buChar char="•"/>
            </a:pPr>
            <a:r>
              <a:rPr lang="en-GB" dirty="0"/>
              <a:t>Please report any first aid assistance required to Security who will be able to assist and who liaise with the emergency services where required</a:t>
            </a:r>
            <a:endParaRPr lang="en-GB" dirty="0">
              <a:cs typeface="Calibri"/>
            </a:endParaRPr>
          </a:p>
          <a:p>
            <a:pPr marL="171450" indent="-171450">
              <a:buFont typeface="Arial" panose="020B0604020202020204" pitchFamily="34" charset="0"/>
              <a:buChar char="•"/>
            </a:pPr>
            <a:r>
              <a:rPr lang="en-GB" dirty="0"/>
              <a:t>First</a:t>
            </a:r>
            <a:r>
              <a:rPr lang="en-GB" dirty="0">
                <a:cs typeface="Calibri"/>
              </a:rPr>
              <a:t> Aid calls should go through 01483 683333 for emergencies or 01483 682002 for non-emergency</a:t>
            </a:r>
          </a:p>
          <a:p>
            <a:pPr marL="171450" indent="-171450">
              <a:buFont typeface="Arial" panose="020B0604020202020204" pitchFamily="34" charset="0"/>
              <a:buChar char="•"/>
            </a:pPr>
            <a:endParaRPr lang="en-GB" sz="1600" dirty="0">
              <a:cs typeface="Calibri"/>
            </a:endParaRPr>
          </a:p>
        </p:txBody>
      </p:sp>
      <p:pic>
        <p:nvPicPr>
          <p:cNvPr id="18" name="Picture 17">
            <a:extLst>
              <a:ext uri="{FF2B5EF4-FFF2-40B4-BE49-F238E27FC236}">
                <a16:creationId xmlns:a16="http://schemas.microsoft.com/office/drawing/2014/main" id="{F7EDCA3E-1516-C05D-C321-55DAEFA13930}"/>
              </a:ext>
            </a:extLst>
          </p:cNvPr>
          <p:cNvPicPr>
            <a:picLocks noChangeAspect="1"/>
          </p:cNvPicPr>
          <p:nvPr/>
        </p:nvPicPr>
        <p:blipFill>
          <a:blip r:embed="rId3"/>
          <a:stretch>
            <a:fillRect/>
          </a:stretch>
        </p:blipFill>
        <p:spPr>
          <a:xfrm>
            <a:off x="3950318" y="1860936"/>
            <a:ext cx="669503" cy="755161"/>
          </a:xfrm>
          <a:prstGeom prst="rect">
            <a:avLst/>
          </a:prstGeom>
        </p:spPr>
      </p:pic>
      <p:pic>
        <p:nvPicPr>
          <p:cNvPr id="3" name="Picture 2" descr="A map of a city&#10;&#10;Description automatically generated">
            <a:extLst>
              <a:ext uri="{FF2B5EF4-FFF2-40B4-BE49-F238E27FC236}">
                <a16:creationId xmlns:a16="http://schemas.microsoft.com/office/drawing/2014/main" id="{85ECAF51-CE91-AED3-90E9-7E033009BD62}"/>
              </a:ext>
            </a:extLst>
          </p:cNvPr>
          <p:cNvPicPr>
            <a:picLocks noChangeAspect="1"/>
          </p:cNvPicPr>
          <p:nvPr/>
        </p:nvPicPr>
        <p:blipFill>
          <a:blip r:embed="rId4"/>
          <a:stretch>
            <a:fillRect/>
          </a:stretch>
        </p:blipFill>
        <p:spPr>
          <a:xfrm>
            <a:off x="6297468" y="1667666"/>
            <a:ext cx="5895109" cy="5190410"/>
          </a:xfrm>
          <a:prstGeom prst="rect">
            <a:avLst/>
          </a:prstGeom>
        </p:spPr>
      </p:pic>
      <p:sp>
        <p:nvSpPr>
          <p:cNvPr id="7" name="Rectangle 6">
            <a:extLst>
              <a:ext uri="{FF2B5EF4-FFF2-40B4-BE49-F238E27FC236}">
                <a16:creationId xmlns:a16="http://schemas.microsoft.com/office/drawing/2014/main" id="{4FAED0BD-DD03-1288-22C8-3A0FA34EC547}"/>
              </a:ext>
            </a:extLst>
          </p:cNvPr>
          <p:cNvSpPr/>
          <p:nvPr/>
        </p:nvSpPr>
        <p:spPr>
          <a:xfrm>
            <a:off x="6427931" y="0"/>
            <a:ext cx="5772728" cy="1674090"/>
          </a:xfrm>
          <a:prstGeom prst="rect">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EDC2C6D0-7D06-A51F-34DD-B818A6B2E50C}"/>
              </a:ext>
            </a:extLst>
          </p:cNvPr>
          <p:cNvSpPr/>
          <p:nvPr/>
        </p:nvSpPr>
        <p:spPr>
          <a:xfrm>
            <a:off x="8716817" y="6436591"/>
            <a:ext cx="438727" cy="450272"/>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a:extLst>
              <a:ext uri="{FF2B5EF4-FFF2-40B4-BE49-F238E27FC236}">
                <a16:creationId xmlns:a16="http://schemas.microsoft.com/office/drawing/2014/main" id="{26B0DF2A-E27D-DB67-7EFF-8783A5432C56}"/>
              </a:ext>
            </a:extLst>
          </p:cNvPr>
          <p:cNvPicPr>
            <a:picLocks noChangeAspect="1"/>
          </p:cNvPicPr>
          <p:nvPr/>
        </p:nvPicPr>
        <p:blipFill>
          <a:blip r:embed="rId3"/>
          <a:stretch>
            <a:fillRect/>
          </a:stretch>
        </p:blipFill>
        <p:spPr>
          <a:xfrm>
            <a:off x="8768120" y="6469542"/>
            <a:ext cx="336128" cy="383686"/>
          </a:xfrm>
          <a:prstGeom prst="rect">
            <a:avLst/>
          </a:prstGeom>
        </p:spPr>
      </p:pic>
    </p:spTree>
    <p:extLst>
      <p:ext uri="{BB962C8B-B14F-4D97-AF65-F5344CB8AC3E}">
        <p14:creationId xmlns:p14="http://schemas.microsoft.com/office/powerpoint/2010/main" val="36278442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05C3397E-6959-C27C-F1BE-5645E7352F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31750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EEE530A5-DF0C-BBB2-E5A5-D08802A21F49}"/>
              </a:ext>
            </a:extLst>
          </p:cNvPr>
          <p:cNvSpPr txBox="1"/>
          <p:nvPr/>
        </p:nvSpPr>
        <p:spPr>
          <a:xfrm>
            <a:off x="142926" y="3683000"/>
            <a:ext cx="4914849" cy="1077218"/>
          </a:xfrm>
          <a:prstGeom prst="rect">
            <a:avLst/>
          </a:prstGeom>
          <a:noFill/>
        </p:spPr>
        <p:txBody>
          <a:bodyPr wrap="square" rtlCol="0">
            <a:spAutoFit/>
          </a:bodyPr>
          <a:lstStyle/>
          <a:p>
            <a:pPr marL="171450" indent="-171450">
              <a:buFont typeface="Arial" panose="020B0604020202020204" pitchFamily="34" charset="0"/>
              <a:buChar char="•"/>
            </a:pPr>
            <a:endParaRPr lang="en-GB" sz="800"/>
          </a:p>
          <a:p>
            <a:pPr marL="171450" indent="-171450">
              <a:buFont typeface="Arial" panose="020B0604020202020204" pitchFamily="34" charset="0"/>
              <a:buChar char="•"/>
            </a:pPr>
            <a:endParaRPr lang="en-GB" sz="800"/>
          </a:p>
          <a:p>
            <a:pPr marL="171450" indent="-171450">
              <a:buFont typeface="Arial" panose="020B0604020202020204" pitchFamily="34" charset="0"/>
              <a:buChar char="•"/>
            </a:pPr>
            <a:endParaRPr lang="en-GB" sz="800"/>
          </a:p>
          <a:p>
            <a:pPr marL="171450" indent="-171450">
              <a:buFont typeface="Arial" panose="020B0604020202020204" pitchFamily="34" charset="0"/>
              <a:buChar char="•"/>
            </a:pPr>
            <a:endParaRPr lang="en-GB" sz="800"/>
          </a:p>
          <a:p>
            <a:pPr marL="171450" indent="-171450">
              <a:buFont typeface="Arial" panose="020B0604020202020204" pitchFamily="34" charset="0"/>
              <a:buChar char="•"/>
            </a:pPr>
            <a:endParaRPr lang="en-GB" sz="800"/>
          </a:p>
          <a:p>
            <a:pPr marL="171450" indent="-171450">
              <a:buFont typeface="Arial" panose="020B0604020202020204" pitchFamily="34" charset="0"/>
              <a:buChar char="•"/>
            </a:pPr>
            <a:endParaRPr lang="en-GB" sz="800"/>
          </a:p>
          <a:p>
            <a:pPr marL="171450" indent="-171450">
              <a:buFont typeface="Arial" panose="020B0604020202020204" pitchFamily="34" charset="0"/>
              <a:buChar char="•"/>
            </a:pPr>
            <a:endParaRPr lang="en-GB" sz="800" b="1" i="1">
              <a:solidFill>
                <a:srgbClr val="0070C0"/>
              </a:solidFill>
            </a:endParaRPr>
          </a:p>
          <a:p>
            <a:pPr marL="171450" indent="-171450">
              <a:buFont typeface="Arial" panose="020B0604020202020204" pitchFamily="34" charset="0"/>
              <a:buChar char="•"/>
            </a:pPr>
            <a:endParaRPr lang="en-GB" sz="800" b="1" i="1"/>
          </a:p>
        </p:txBody>
      </p:sp>
      <p:sp>
        <p:nvSpPr>
          <p:cNvPr id="12" name="TextBox 11">
            <a:extLst>
              <a:ext uri="{FF2B5EF4-FFF2-40B4-BE49-F238E27FC236}">
                <a16:creationId xmlns:a16="http://schemas.microsoft.com/office/drawing/2014/main" id="{6C72DBBF-21B6-496E-91B5-09E3322A5938}"/>
              </a:ext>
            </a:extLst>
          </p:cNvPr>
          <p:cNvSpPr txBox="1"/>
          <p:nvPr/>
        </p:nvSpPr>
        <p:spPr>
          <a:xfrm>
            <a:off x="3286453" y="3518045"/>
            <a:ext cx="3065863" cy="584775"/>
          </a:xfrm>
          <a:prstGeom prst="rect">
            <a:avLst/>
          </a:prstGeom>
          <a:noFill/>
        </p:spPr>
        <p:txBody>
          <a:bodyPr wrap="square" rtlCol="0">
            <a:spAutoFit/>
          </a:bodyPr>
          <a:lstStyle/>
          <a:p>
            <a:endParaRPr lang="en-GB" sz="800"/>
          </a:p>
          <a:p>
            <a:pPr marL="171450" indent="-171450">
              <a:buFont typeface="Arial" panose="020B0604020202020204" pitchFamily="34" charset="0"/>
              <a:buChar char="•"/>
            </a:pPr>
            <a:endParaRPr lang="en-GB" sz="800"/>
          </a:p>
          <a:p>
            <a:endParaRPr lang="en-GB" sz="800" b="1" i="1">
              <a:solidFill>
                <a:srgbClr val="0070C0"/>
              </a:solidFill>
            </a:endParaRPr>
          </a:p>
          <a:p>
            <a:endParaRPr lang="en-GB" sz="800" b="1" i="1"/>
          </a:p>
        </p:txBody>
      </p:sp>
      <p:sp>
        <p:nvSpPr>
          <p:cNvPr id="3" name="TextBox 2">
            <a:extLst>
              <a:ext uri="{FF2B5EF4-FFF2-40B4-BE49-F238E27FC236}">
                <a16:creationId xmlns:a16="http://schemas.microsoft.com/office/drawing/2014/main" id="{9C2A03A1-E5AB-186F-AF63-7BAF4A467E70}"/>
              </a:ext>
            </a:extLst>
          </p:cNvPr>
          <p:cNvSpPr txBox="1"/>
          <p:nvPr/>
        </p:nvSpPr>
        <p:spPr>
          <a:xfrm>
            <a:off x="2470354" y="4108560"/>
            <a:ext cx="7818838" cy="1938992"/>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200" dirty="0"/>
              <a:t>The University of Surrey is partnered with </a:t>
            </a:r>
            <a:r>
              <a:rPr lang="en-GB" sz="2200" err="1"/>
              <a:t>AccessAble</a:t>
            </a:r>
            <a:r>
              <a:rPr lang="en-GB" sz="2200" dirty="0"/>
              <a:t>. An online platform to help visitors to get to and around our sites and buildings at the University. For further information please visit our website: </a:t>
            </a:r>
            <a:r>
              <a:rPr lang="en-GB" sz="2200" dirty="0">
                <a:hlinkClick r:id="rId3"/>
              </a:rPr>
              <a:t>Accessibility information | University of Surrey</a:t>
            </a:r>
            <a:r>
              <a:rPr lang="en-GB" sz="2200" dirty="0"/>
              <a:t> </a:t>
            </a:r>
            <a:endParaRPr lang="en-US" sz="2200">
              <a:cs typeface="Calibri" panose="020F0502020204030204"/>
            </a:endParaRPr>
          </a:p>
          <a:p>
            <a:endParaRPr lang="en-GB" sz="1600" b="1" i="1">
              <a:cs typeface="Calibri"/>
            </a:endParaRPr>
          </a:p>
          <a:p>
            <a:endParaRPr lang="en-GB" sz="1600" dirty="0">
              <a:cs typeface="Calibri"/>
            </a:endParaRPr>
          </a:p>
        </p:txBody>
      </p:sp>
    </p:spTree>
    <p:extLst>
      <p:ext uri="{BB962C8B-B14F-4D97-AF65-F5344CB8AC3E}">
        <p14:creationId xmlns:p14="http://schemas.microsoft.com/office/powerpoint/2010/main" val="8769915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3" name="TextBox 1042">
            <a:extLst>
              <a:ext uri="{FF2B5EF4-FFF2-40B4-BE49-F238E27FC236}">
                <a16:creationId xmlns:a16="http://schemas.microsoft.com/office/drawing/2014/main" id="{AEB660D6-4932-4642-40F5-394545915162}"/>
              </a:ext>
            </a:extLst>
          </p:cNvPr>
          <p:cNvSpPr txBox="1"/>
          <p:nvPr/>
        </p:nvSpPr>
        <p:spPr>
          <a:xfrm>
            <a:off x="0" y="16293"/>
            <a:ext cx="1262743" cy="338554"/>
          </a:xfrm>
          <a:prstGeom prst="rect">
            <a:avLst/>
          </a:prstGeom>
          <a:noFill/>
        </p:spPr>
        <p:txBody>
          <a:bodyPr wrap="square" rtlCol="0">
            <a:spAutoFit/>
          </a:bodyPr>
          <a:lstStyle/>
          <a:p>
            <a:r>
              <a:rPr lang="en-GB" sz="800" b="1"/>
              <a:t>RIK MEDLIK BUILDING</a:t>
            </a:r>
          </a:p>
          <a:p>
            <a:r>
              <a:rPr lang="en-GB" sz="800" b="1"/>
              <a:t>GROUND FLOOR</a:t>
            </a:r>
          </a:p>
        </p:txBody>
      </p:sp>
      <p:grpSp>
        <p:nvGrpSpPr>
          <p:cNvPr id="1199" name="Group 1198">
            <a:extLst>
              <a:ext uri="{FF2B5EF4-FFF2-40B4-BE49-F238E27FC236}">
                <a16:creationId xmlns:a16="http://schemas.microsoft.com/office/drawing/2014/main" id="{0A5491A8-38D7-E1DC-23D0-AA7CE96238A1}"/>
              </a:ext>
            </a:extLst>
          </p:cNvPr>
          <p:cNvGrpSpPr/>
          <p:nvPr/>
        </p:nvGrpSpPr>
        <p:grpSpPr>
          <a:xfrm>
            <a:off x="3204118" y="119976"/>
            <a:ext cx="5450485" cy="6426460"/>
            <a:chOff x="3204118" y="119976"/>
            <a:chExt cx="5450485" cy="6426460"/>
          </a:xfrm>
        </p:grpSpPr>
        <p:grpSp>
          <p:nvGrpSpPr>
            <p:cNvPr id="1029" name="Group 1028">
              <a:extLst>
                <a:ext uri="{FF2B5EF4-FFF2-40B4-BE49-F238E27FC236}">
                  <a16:creationId xmlns:a16="http://schemas.microsoft.com/office/drawing/2014/main" id="{93FB8717-9724-49CC-02A7-850AF8298ADC}"/>
                </a:ext>
              </a:extLst>
            </p:cNvPr>
            <p:cNvGrpSpPr/>
            <p:nvPr/>
          </p:nvGrpSpPr>
          <p:grpSpPr>
            <a:xfrm>
              <a:off x="3204118" y="119976"/>
              <a:ext cx="5375087" cy="6426460"/>
              <a:chOff x="3422469" y="31359"/>
              <a:chExt cx="5375087" cy="6426460"/>
            </a:xfrm>
          </p:grpSpPr>
          <p:sp>
            <p:nvSpPr>
              <p:cNvPr id="1152" name="Arc 1151">
                <a:extLst>
                  <a:ext uri="{FF2B5EF4-FFF2-40B4-BE49-F238E27FC236}">
                    <a16:creationId xmlns:a16="http://schemas.microsoft.com/office/drawing/2014/main" id="{6454EF5A-69F7-05E8-37C5-5D727BB817DD}"/>
                  </a:ext>
                </a:extLst>
              </p:cNvPr>
              <p:cNvSpPr/>
              <p:nvPr/>
            </p:nvSpPr>
            <p:spPr>
              <a:xfrm rot="4931409">
                <a:off x="6171421" y="3823485"/>
                <a:ext cx="2121851" cy="3130419"/>
              </a:xfrm>
              <a:prstGeom prst="arc">
                <a:avLst>
                  <a:gd name="adj1" fmla="val 15841996"/>
                  <a:gd name="adj2" fmla="val 613336"/>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nvGrpSpPr>
              <p:cNvPr id="1028" name="Group 1027">
                <a:extLst>
                  <a:ext uri="{FF2B5EF4-FFF2-40B4-BE49-F238E27FC236}">
                    <a16:creationId xmlns:a16="http://schemas.microsoft.com/office/drawing/2014/main" id="{ADA97849-7988-F630-F876-D2BEDC7EB6B3}"/>
                  </a:ext>
                </a:extLst>
              </p:cNvPr>
              <p:cNvGrpSpPr/>
              <p:nvPr/>
            </p:nvGrpSpPr>
            <p:grpSpPr>
              <a:xfrm>
                <a:off x="3422469" y="31359"/>
                <a:ext cx="5320486" cy="6426460"/>
                <a:chOff x="3422469" y="31359"/>
                <a:chExt cx="5320486" cy="6426460"/>
              </a:xfrm>
            </p:grpSpPr>
            <p:cxnSp>
              <p:nvCxnSpPr>
                <p:cNvPr id="1026" name="Straight Connector 1025">
                  <a:extLst>
                    <a:ext uri="{FF2B5EF4-FFF2-40B4-BE49-F238E27FC236}">
                      <a16:creationId xmlns:a16="http://schemas.microsoft.com/office/drawing/2014/main" id="{7DAFD582-A219-21EC-A469-C71114E9AFE2}"/>
                    </a:ext>
                  </a:extLst>
                </p:cNvPr>
                <p:cNvCxnSpPr/>
                <p:nvPr/>
              </p:nvCxnSpPr>
              <p:spPr>
                <a:xfrm flipV="1">
                  <a:off x="4253218" y="2474752"/>
                  <a:ext cx="0" cy="37834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1" name="Straight Connector 1030">
                  <a:extLst>
                    <a:ext uri="{FF2B5EF4-FFF2-40B4-BE49-F238E27FC236}">
                      <a16:creationId xmlns:a16="http://schemas.microsoft.com/office/drawing/2014/main" id="{766F379C-04F9-A9B7-01BE-D107750ABB0C}"/>
                    </a:ext>
                  </a:extLst>
                </p:cNvPr>
                <p:cNvCxnSpPr>
                  <a:cxnSpLocks/>
                </p:cNvCxnSpPr>
                <p:nvPr/>
              </p:nvCxnSpPr>
              <p:spPr>
                <a:xfrm flipH="1" flipV="1">
                  <a:off x="3877112" y="2048311"/>
                  <a:ext cx="376106" cy="42644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8" name="Straight Connector 1057">
                  <a:extLst>
                    <a:ext uri="{FF2B5EF4-FFF2-40B4-BE49-F238E27FC236}">
                      <a16:creationId xmlns:a16="http://schemas.microsoft.com/office/drawing/2014/main" id="{E42A11C8-9DDF-356B-9697-9FEA9080B185}"/>
                    </a:ext>
                  </a:extLst>
                </p:cNvPr>
                <p:cNvCxnSpPr>
                  <a:cxnSpLocks/>
                </p:cNvCxnSpPr>
                <p:nvPr/>
              </p:nvCxnSpPr>
              <p:spPr>
                <a:xfrm flipH="1">
                  <a:off x="3871189" y="1978308"/>
                  <a:ext cx="71437" cy="76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1" name="Straight Connector 1060">
                  <a:extLst>
                    <a:ext uri="{FF2B5EF4-FFF2-40B4-BE49-F238E27FC236}">
                      <a16:creationId xmlns:a16="http://schemas.microsoft.com/office/drawing/2014/main" id="{7C074895-7FCC-4AF7-1C35-533472756E2E}"/>
                    </a:ext>
                  </a:extLst>
                </p:cNvPr>
                <p:cNvCxnSpPr>
                  <a:cxnSpLocks/>
                </p:cNvCxnSpPr>
                <p:nvPr/>
              </p:nvCxnSpPr>
              <p:spPr>
                <a:xfrm>
                  <a:off x="4177717" y="620785"/>
                  <a:ext cx="0" cy="11241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7" name="Straight Connector 1066">
                  <a:extLst>
                    <a:ext uri="{FF2B5EF4-FFF2-40B4-BE49-F238E27FC236}">
                      <a16:creationId xmlns:a16="http://schemas.microsoft.com/office/drawing/2014/main" id="{851D3F13-DAA4-3724-6F2D-A39B6DA21C9E}"/>
                    </a:ext>
                  </a:extLst>
                </p:cNvPr>
                <p:cNvCxnSpPr>
                  <a:cxnSpLocks/>
                </p:cNvCxnSpPr>
                <p:nvPr/>
              </p:nvCxnSpPr>
              <p:spPr>
                <a:xfrm flipV="1">
                  <a:off x="4177717" y="565420"/>
                  <a:ext cx="234892" cy="5536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9" name="Straight Connector 1068">
                  <a:extLst>
                    <a:ext uri="{FF2B5EF4-FFF2-40B4-BE49-F238E27FC236}">
                      <a16:creationId xmlns:a16="http://schemas.microsoft.com/office/drawing/2014/main" id="{DBCDC346-C77E-3D42-4842-DDB50C2698ED}"/>
                    </a:ext>
                  </a:extLst>
                </p:cNvPr>
                <p:cNvCxnSpPr>
                  <a:cxnSpLocks/>
                </p:cNvCxnSpPr>
                <p:nvPr/>
              </p:nvCxnSpPr>
              <p:spPr>
                <a:xfrm>
                  <a:off x="4412609" y="565420"/>
                  <a:ext cx="620785" cy="61742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1" name="Straight Connector 1070">
                  <a:extLst>
                    <a:ext uri="{FF2B5EF4-FFF2-40B4-BE49-F238E27FC236}">
                      <a16:creationId xmlns:a16="http://schemas.microsoft.com/office/drawing/2014/main" id="{A340EAC7-7BD6-077C-8B3B-CCE26EB20B8A}"/>
                    </a:ext>
                  </a:extLst>
                </p:cNvPr>
                <p:cNvCxnSpPr>
                  <a:cxnSpLocks/>
                </p:cNvCxnSpPr>
                <p:nvPr/>
              </p:nvCxnSpPr>
              <p:spPr>
                <a:xfrm flipH="1">
                  <a:off x="4597167" y="1169427"/>
                  <a:ext cx="439055" cy="44125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3" name="Straight Connector 1072">
                  <a:extLst>
                    <a:ext uri="{FF2B5EF4-FFF2-40B4-BE49-F238E27FC236}">
                      <a16:creationId xmlns:a16="http://schemas.microsoft.com/office/drawing/2014/main" id="{5EA35ECF-FDAB-F134-0FBA-9D9CACC9091C}"/>
                    </a:ext>
                  </a:extLst>
                </p:cNvPr>
                <p:cNvCxnSpPr>
                  <a:cxnSpLocks/>
                </p:cNvCxnSpPr>
                <p:nvPr/>
              </p:nvCxnSpPr>
              <p:spPr>
                <a:xfrm>
                  <a:off x="4597166" y="1609288"/>
                  <a:ext cx="1" cy="35373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7" name="Straight Connector 1076">
                  <a:extLst>
                    <a:ext uri="{FF2B5EF4-FFF2-40B4-BE49-F238E27FC236}">
                      <a16:creationId xmlns:a16="http://schemas.microsoft.com/office/drawing/2014/main" id="{D4D38299-909A-C862-545D-99DA19A448E7}"/>
                    </a:ext>
                  </a:extLst>
                </p:cNvPr>
                <p:cNvCxnSpPr>
                  <a:cxnSpLocks/>
                </p:cNvCxnSpPr>
                <p:nvPr/>
              </p:nvCxnSpPr>
              <p:spPr>
                <a:xfrm flipH="1">
                  <a:off x="4597165" y="1510018"/>
                  <a:ext cx="503341" cy="45300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2" name="Straight Connector 1081">
                  <a:extLst>
                    <a:ext uri="{FF2B5EF4-FFF2-40B4-BE49-F238E27FC236}">
                      <a16:creationId xmlns:a16="http://schemas.microsoft.com/office/drawing/2014/main" id="{DA72CAC3-D08D-A3AA-A2FA-D601EA6A369F}"/>
                    </a:ext>
                  </a:extLst>
                </p:cNvPr>
                <p:cNvCxnSpPr>
                  <a:cxnSpLocks/>
                </p:cNvCxnSpPr>
                <p:nvPr/>
              </p:nvCxnSpPr>
              <p:spPr>
                <a:xfrm flipH="1">
                  <a:off x="5100506" y="1283516"/>
                  <a:ext cx="850128" cy="22650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4" name="Straight Connector 1083">
                  <a:extLst>
                    <a:ext uri="{FF2B5EF4-FFF2-40B4-BE49-F238E27FC236}">
                      <a16:creationId xmlns:a16="http://schemas.microsoft.com/office/drawing/2014/main" id="{B27C365E-9F4E-7542-BE90-41404BEC8377}"/>
                    </a:ext>
                  </a:extLst>
                </p:cNvPr>
                <p:cNvCxnSpPr>
                  <a:cxnSpLocks/>
                </p:cNvCxnSpPr>
                <p:nvPr/>
              </p:nvCxnSpPr>
              <p:spPr>
                <a:xfrm flipV="1">
                  <a:off x="6627303" y="2214693"/>
                  <a:ext cx="261456" cy="89762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6" name="Straight Connector 1085">
                  <a:extLst>
                    <a:ext uri="{FF2B5EF4-FFF2-40B4-BE49-F238E27FC236}">
                      <a16:creationId xmlns:a16="http://schemas.microsoft.com/office/drawing/2014/main" id="{091BAD83-FCFB-97CF-A1CA-93549C6528EE}"/>
                    </a:ext>
                  </a:extLst>
                </p:cNvPr>
                <p:cNvCxnSpPr>
                  <a:cxnSpLocks/>
                </p:cNvCxnSpPr>
                <p:nvPr/>
              </p:nvCxnSpPr>
              <p:spPr>
                <a:xfrm flipH="1" flipV="1">
                  <a:off x="5950634" y="1283516"/>
                  <a:ext cx="938125" cy="93117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1" name="Straight Connector 1090">
                  <a:extLst>
                    <a:ext uri="{FF2B5EF4-FFF2-40B4-BE49-F238E27FC236}">
                      <a16:creationId xmlns:a16="http://schemas.microsoft.com/office/drawing/2014/main" id="{BEC6B635-ECF7-3EAA-6A50-F2F85A801C4C}"/>
                    </a:ext>
                  </a:extLst>
                </p:cNvPr>
                <p:cNvCxnSpPr>
                  <a:cxnSpLocks/>
                </p:cNvCxnSpPr>
                <p:nvPr/>
              </p:nvCxnSpPr>
              <p:spPr>
                <a:xfrm flipH="1" flipV="1">
                  <a:off x="5945741" y="3266506"/>
                  <a:ext cx="378809" cy="12873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3" name="Straight Connector 1092">
                  <a:extLst>
                    <a:ext uri="{FF2B5EF4-FFF2-40B4-BE49-F238E27FC236}">
                      <a16:creationId xmlns:a16="http://schemas.microsoft.com/office/drawing/2014/main" id="{55545B4E-FDF5-3082-BF4D-FC51B143AD26}"/>
                    </a:ext>
                  </a:extLst>
                </p:cNvPr>
                <p:cNvCxnSpPr>
                  <a:cxnSpLocks/>
                </p:cNvCxnSpPr>
                <p:nvPr/>
              </p:nvCxnSpPr>
              <p:spPr>
                <a:xfrm flipV="1">
                  <a:off x="5838260" y="3266506"/>
                  <a:ext cx="107481" cy="1537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5" name="Straight Connector 1094">
                  <a:extLst>
                    <a:ext uri="{FF2B5EF4-FFF2-40B4-BE49-F238E27FC236}">
                      <a16:creationId xmlns:a16="http://schemas.microsoft.com/office/drawing/2014/main" id="{56407DFC-85CA-B222-C28B-97F7CF3781EC}"/>
                    </a:ext>
                  </a:extLst>
                </p:cNvPr>
                <p:cNvCxnSpPr>
                  <a:cxnSpLocks/>
                </p:cNvCxnSpPr>
                <p:nvPr/>
              </p:nvCxnSpPr>
              <p:spPr>
                <a:xfrm flipH="1" flipV="1">
                  <a:off x="4722001" y="1857380"/>
                  <a:ext cx="205537" cy="34053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7" name="Straight Connector 1096">
                  <a:extLst>
                    <a:ext uri="{FF2B5EF4-FFF2-40B4-BE49-F238E27FC236}">
                      <a16:creationId xmlns:a16="http://schemas.microsoft.com/office/drawing/2014/main" id="{D0F8BDA6-AF5C-41E9-A7B0-128D9995C256}"/>
                    </a:ext>
                  </a:extLst>
                </p:cNvPr>
                <p:cNvCxnSpPr>
                  <a:cxnSpLocks/>
                </p:cNvCxnSpPr>
                <p:nvPr/>
              </p:nvCxnSpPr>
              <p:spPr>
                <a:xfrm flipH="1">
                  <a:off x="4748497" y="2189526"/>
                  <a:ext cx="181390" cy="12688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1" name="Straight Connector 1100">
                  <a:extLst>
                    <a:ext uri="{FF2B5EF4-FFF2-40B4-BE49-F238E27FC236}">
                      <a16:creationId xmlns:a16="http://schemas.microsoft.com/office/drawing/2014/main" id="{D8130504-654F-2134-C32D-F8E8E1CEC0FE}"/>
                    </a:ext>
                  </a:extLst>
                </p:cNvPr>
                <p:cNvCxnSpPr>
                  <a:cxnSpLocks/>
                </p:cNvCxnSpPr>
                <p:nvPr/>
              </p:nvCxnSpPr>
              <p:spPr>
                <a:xfrm flipH="1" flipV="1">
                  <a:off x="4748497" y="2314313"/>
                  <a:ext cx="54348" cy="12752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2" name="Straight Connector 1101">
                  <a:extLst>
                    <a:ext uri="{FF2B5EF4-FFF2-40B4-BE49-F238E27FC236}">
                      <a16:creationId xmlns:a16="http://schemas.microsoft.com/office/drawing/2014/main" id="{551A1A88-7573-E874-DD20-2E5EE933B055}"/>
                    </a:ext>
                  </a:extLst>
                </p:cNvPr>
                <p:cNvCxnSpPr>
                  <a:cxnSpLocks/>
                </p:cNvCxnSpPr>
                <p:nvPr/>
              </p:nvCxnSpPr>
              <p:spPr>
                <a:xfrm flipH="1" flipV="1">
                  <a:off x="4925070" y="2659309"/>
                  <a:ext cx="600500" cy="61134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5" name="Straight Connector 1104">
                  <a:extLst>
                    <a:ext uri="{FF2B5EF4-FFF2-40B4-BE49-F238E27FC236}">
                      <a16:creationId xmlns:a16="http://schemas.microsoft.com/office/drawing/2014/main" id="{FB4BC4A3-44E9-1DEA-BB7E-174B137AA928}"/>
                    </a:ext>
                  </a:extLst>
                </p:cNvPr>
                <p:cNvCxnSpPr>
                  <a:cxnSpLocks/>
                </p:cNvCxnSpPr>
                <p:nvPr/>
              </p:nvCxnSpPr>
              <p:spPr>
                <a:xfrm flipH="1" flipV="1">
                  <a:off x="5525570" y="3266506"/>
                  <a:ext cx="112147" cy="6436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2" name="Straight Connector 1111">
                  <a:extLst>
                    <a:ext uri="{FF2B5EF4-FFF2-40B4-BE49-F238E27FC236}">
                      <a16:creationId xmlns:a16="http://schemas.microsoft.com/office/drawing/2014/main" id="{E1A8306E-877B-CFD9-8FDC-0176F19AC24B}"/>
                    </a:ext>
                  </a:extLst>
                </p:cNvPr>
                <p:cNvCxnSpPr>
                  <a:cxnSpLocks/>
                </p:cNvCxnSpPr>
                <p:nvPr/>
              </p:nvCxnSpPr>
              <p:spPr>
                <a:xfrm flipH="1">
                  <a:off x="4177716" y="1727782"/>
                  <a:ext cx="112584" cy="401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3" name="Straight Connector 1112">
                  <a:extLst>
                    <a:ext uri="{FF2B5EF4-FFF2-40B4-BE49-F238E27FC236}">
                      <a16:creationId xmlns:a16="http://schemas.microsoft.com/office/drawing/2014/main" id="{84260C74-82A4-5C76-C0CD-8EDF3CF5908E}"/>
                    </a:ext>
                  </a:extLst>
                </p:cNvPr>
                <p:cNvCxnSpPr>
                  <a:cxnSpLocks/>
                </p:cNvCxnSpPr>
                <p:nvPr/>
              </p:nvCxnSpPr>
              <p:spPr>
                <a:xfrm flipH="1">
                  <a:off x="4243864" y="3083647"/>
                  <a:ext cx="3533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5" name="Straight Connector 1114">
                  <a:extLst>
                    <a:ext uri="{FF2B5EF4-FFF2-40B4-BE49-F238E27FC236}">
                      <a16:creationId xmlns:a16="http://schemas.microsoft.com/office/drawing/2014/main" id="{00E0C2B3-9414-8710-E84A-6C9E96B031B0}"/>
                    </a:ext>
                  </a:extLst>
                </p:cNvPr>
                <p:cNvCxnSpPr>
                  <a:cxnSpLocks/>
                </p:cNvCxnSpPr>
                <p:nvPr/>
              </p:nvCxnSpPr>
              <p:spPr>
                <a:xfrm flipH="1" flipV="1">
                  <a:off x="4597164" y="3083647"/>
                  <a:ext cx="227605" cy="2262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7" name="Straight Connector 1116">
                  <a:extLst>
                    <a:ext uri="{FF2B5EF4-FFF2-40B4-BE49-F238E27FC236}">
                      <a16:creationId xmlns:a16="http://schemas.microsoft.com/office/drawing/2014/main" id="{4009BE1C-4CC2-D05A-CD54-8BDE89A69CFC}"/>
                    </a:ext>
                  </a:extLst>
                </p:cNvPr>
                <p:cNvCxnSpPr>
                  <a:cxnSpLocks/>
                </p:cNvCxnSpPr>
                <p:nvPr/>
              </p:nvCxnSpPr>
              <p:spPr>
                <a:xfrm flipH="1" flipV="1">
                  <a:off x="5211770" y="3704155"/>
                  <a:ext cx="6753" cy="58133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9" name="Straight Connector 1118">
                  <a:extLst>
                    <a:ext uri="{FF2B5EF4-FFF2-40B4-BE49-F238E27FC236}">
                      <a16:creationId xmlns:a16="http://schemas.microsoft.com/office/drawing/2014/main" id="{00204C5B-8DBC-9151-7C35-131E8E5FBF2D}"/>
                    </a:ext>
                  </a:extLst>
                </p:cNvPr>
                <p:cNvCxnSpPr>
                  <a:cxnSpLocks/>
                </p:cNvCxnSpPr>
                <p:nvPr/>
              </p:nvCxnSpPr>
              <p:spPr>
                <a:xfrm flipH="1">
                  <a:off x="4253218" y="5574484"/>
                  <a:ext cx="95827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2" name="Straight Connector 1121">
                  <a:extLst>
                    <a:ext uri="{FF2B5EF4-FFF2-40B4-BE49-F238E27FC236}">
                      <a16:creationId xmlns:a16="http://schemas.microsoft.com/office/drawing/2014/main" id="{7BB5E567-928E-8B3D-F09D-390FE671DB8B}"/>
                    </a:ext>
                  </a:extLst>
                </p:cNvPr>
                <p:cNvCxnSpPr>
                  <a:cxnSpLocks/>
                </p:cNvCxnSpPr>
                <p:nvPr/>
              </p:nvCxnSpPr>
              <p:spPr>
                <a:xfrm flipH="1">
                  <a:off x="4253218" y="4728594"/>
                  <a:ext cx="97441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3" name="Straight Connector 1122">
                  <a:extLst>
                    <a:ext uri="{FF2B5EF4-FFF2-40B4-BE49-F238E27FC236}">
                      <a16:creationId xmlns:a16="http://schemas.microsoft.com/office/drawing/2014/main" id="{843032DE-0C92-DB1D-A9BE-BE96C9B56757}"/>
                    </a:ext>
                  </a:extLst>
                </p:cNvPr>
                <p:cNvCxnSpPr>
                  <a:cxnSpLocks/>
                </p:cNvCxnSpPr>
                <p:nvPr/>
              </p:nvCxnSpPr>
              <p:spPr>
                <a:xfrm flipH="1">
                  <a:off x="4243864" y="4000150"/>
                  <a:ext cx="96762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4" name="Straight Connector 1123">
                  <a:extLst>
                    <a:ext uri="{FF2B5EF4-FFF2-40B4-BE49-F238E27FC236}">
                      <a16:creationId xmlns:a16="http://schemas.microsoft.com/office/drawing/2014/main" id="{12576D62-5327-1CE1-A9F1-FF88B6C74B44}"/>
                    </a:ext>
                  </a:extLst>
                </p:cNvPr>
                <p:cNvCxnSpPr>
                  <a:cxnSpLocks/>
                </p:cNvCxnSpPr>
                <p:nvPr/>
              </p:nvCxnSpPr>
              <p:spPr>
                <a:xfrm flipH="1" flipV="1">
                  <a:off x="4243864" y="6238612"/>
                  <a:ext cx="2920334" cy="1957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6" name="Straight Connector 1125">
                  <a:extLst>
                    <a:ext uri="{FF2B5EF4-FFF2-40B4-BE49-F238E27FC236}">
                      <a16:creationId xmlns:a16="http://schemas.microsoft.com/office/drawing/2014/main" id="{59F7F7E5-55E3-0BC4-ED52-A0A7A6F5BE9E}"/>
                    </a:ext>
                  </a:extLst>
                </p:cNvPr>
                <p:cNvCxnSpPr>
                  <a:cxnSpLocks/>
                </p:cNvCxnSpPr>
                <p:nvPr/>
              </p:nvCxnSpPr>
              <p:spPr>
                <a:xfrm flipH="1">
                  <a:off x="5383864" y="4178766"/>
                  <a:ext cx="295444" cy="29920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8" name="Straight Connector 1127">
                  <a:extLst>
                    <a:ext uri="{FF2B5EF4-FFF2-40B4-BE49-F238E27FC236}">
                      <a16:creationId xmlns:a16="http://schemas.microsoft.com/office/drawing/2014/main" id="{69AC1F00-F9CA-4E63-069A-49FEA6426841}"/>
                    </a:ext>
                  </a:extLst>
                </p:cNvPr>
                <p:cNvCxnSpPr>
                  <a:cxnSpLocks/>
                </p:cNvCxnSpPr>
                <p:nvPr/>
              </p:nvCxnSpPr>
              <p:spPr>
                <a:xfrm flipH="1" flipV="1">
                  <a:off x="5679308" y="4178766"/>
                  <a:ext cx="818535" cy="80892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0" name="Straight Connector 1129">
                  <a:extLst>
                    <a:ext uri="{FF2B5EF4-FFF2-40B4-BE49-F238E27FC236}">
                      <a16:creationId xmlns:a16="http://schemas.microsoft.com/office/drawing/2014/main" id="{E87A3E41-86DE-808E-72A2-7B8D6D1B7B84}"/>
                    </a:ext>
                  </a:extLst>
                </p:cNvPr>
                <p:cNvCxnSpPr>
                  <a:cxnSpLocks/>
                </p:cNvCxnSpPr>
                <p:nvPr/>
              </p:nvCxnSpPr>
              <p:spPr>
                <a:xfrm flipH="1" flipV="1">
                  <a:off x="6000266" y="3724710"/>
                  <a:ext cx="296464" cy="26928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4" name="Straight Connector 1133">
                  <a:extLst>
                    <a:ext uri="{FF2B5EF4-FFF2-40B4-BE49-F238E27FC236}">
                      <a16:creationId xmlns:a16="http://schemas.microsoft.com/office/drawing/2014/main" id="{F325608C-9B9F-9A72-5D66-654BAB355761}"/>
                    </a:ext>
                  </a:extLst>
                </p:cNvPr>
                <p:cNvCxnSpPr>
                  <a:cxnSpLocks/>
                </p:cNvCxnSpPr>
                <p:nvPr/>
              </p:nvCxnSpPr>
              <p:spPr>
                <a:xfrm flipH="1" flipV="1">
                  <a:off x="6576695" y="3464887"/>
                  <a:ext cx="398908" cy="37671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6" name="Straight Connector 1135">
                  <a:extLst>
                    <a:ext uri="{FF2B5EF4-FFF2-40B4-BE49-F238E27FC236}">
                      <a16:creationId xmlns:a16="http://schemas.microsoft.com/office/drawing/2014/main" id="{32B2E395-EE80-3D50-F9B7-DC16467CB43C}"/>
                    </a:ext>
                  </a:extLst>
                </p:cNvPr>
                <p:cNvCxnSpPr>
                  <a:cxnSpLocks/>
                </p:cNvCxnSpPr>
                <p:nvPr/>
              </p:nvCxnSpPr>
              <p:spPr>
                <a:xfrm flipH="1">
                  <a:off x="6167913" y="3464887"/>
                  <a:ext cx="408782" cy="41195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8" name="Straight Connector 1137">
                  <a:extLst>
                    <a:ext uri="{FF2B5EF4-FFF2-40B4-BE49-F238E27FC236}">
                      <a16:creationId xmlns:a16="http://schemas.microsoft.com/office/drawing/2014/main" id="{D4ADA8AB-4B36-6DBA-48AA-E0B2B9221F4F}"/>
                    </a:ext>
                  </a:extLst>
                </p:cNvPr>
                <p:cNvCxnSpPr>
                  <a:cxnSpLocks/>
                </p:cNvCxnSpPr>
                <p:nvPr/>
              </p:nvCxnSpPr>
              <p:spPr>
                <a:xfrm flipH="1">
                  <a:off x="6560069" y="3833769"/>
                  <a:ext cx="413220" cy="4195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1" name="Straight Connector 1140">
                  <a:extLst>
                    <a:ext uri="{FF2B5EF4-FFF2-40B4-BE49-F238E27FC236}">
                      <a16:creationId xmlns:a16="http://schemas.microsoft.com/office/drawing/2014/main" id="{E0FEB68F-AAD2-1E12-BDBC-0F9349738484}"/>
                    </a:ext>
                  </a:extLst>
                </p:cNvPr>
                <p:cNvCxnSpPr>
                  <a:cxnSpLocks/>
                  <a:stCxn id="1152" idx="0"/>
                </p:cNvCxnSpPr>
                <p:nvPr/>
              </p:nvCxnSpPr>
              <p:spPr>
                <a:xfrm flipH="1">
                  <a:off x="7516005" y="5018308"/>
                  <a:ext cx="1226950" cy="19815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5" name="Straight Connector 1144">
                  <a:extLst>
                    <a:ext uri="{FF2B5EF4-FFF2-40B4-BE49-F238E27FC236}">
                      <a16:creationId xmlns:a16="http://schemas.microsoft.com/office/drawing/2014/main" id="{E1A6396A-5792-6C5C-92AE-1E5281D6E591}"/>
                    </a:ext>
                  </a:extLst>
                </p:cNvPr>
                <p:cNvCxnSpPr>
                  <a:cxnSpLocks/>
                </p:cNvCxnSpPr>
                <p:nvPr/>
              </p:nvCxnSpPr>
              <p:spPr>
                <a:xfrm flipH="1" flipV="1">
                  <a:off x="6497843" y="4987692"/>
                  <a:ext cx="367147" cy="27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8" name="Straight Connector 1147">
                  <a:extLst>
                    <a:ext uri="{FF2B5EF4-FFF2-40B4-BE49-F238E27FC236}">
                      <a16:creationId xmlns:a16="http://schemas.microsoft.com/office/drawing/2014/main" id="{821733CD-FF74-83F7-957E-43A4DBF4989B}"/>
                    </a:ext>
                  </a:extLst>
                </p:cNvPr>
                <p:cNvCxnSpPr>
                  <a:cxnSpLocks/>
                </p:cNvCxnSpPr>
                <p:nvPr/>
              </p:nvCxnSpPr>
              <p:spPr>
                <a:xfrm flipH="1" flipV="1">
                  <a:off x="6864990" y="5014692"/>
                  <a:ext cx="155384" cy="16795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0" name="Straight Connector 1149">
                  <a:extLst>
                    <a:ext uri="{FF2B5EF4-FFF2-40B4-BE49-F238E27FC236}">
                      <a16:creationId xmlns:a16="http://schemas.microsoft.com/office/drawing/2014/main" id="{34910154-801F-520F-14F3-29118CEAC2C8}"/>
                    </a:ext>
                  </a:extLst>
                </p:cNvPr>
                <p:cNvCxnSpPr>
                  <a:cxnSpLocks/>
                  <a:stCxn id="1152" idx="2"/>
                </p:cNvCxnSpPr>
                <p:nvPr/>
              </p:nvCxnSpPr>
              <p:spPr>
                <a:xfrm flipH="1" flipV="1">
                  <a:off x="7017390" y="5167092"/>
                  <a:ext cx="169915" cy="129072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5" name="Straight Connector 1154">
                  <a:extLst>
                    <a:ext uri="{FF2B5EF4-FFF2-40B4-BE49-F238E27FC236}">
                      <a16:creationId xmlns:a16="http://schemas.microsoft.com/office/drawing/2014/main" id="{DC569EC8-FA4B-62B4-19F8-D9BC5E715BD0}"/>
                    </a:ext>
                  </a:extLst>
                </p:cNvPr>
                <p:cNvCxnSpPr>
                  <a:cxnSpLocks/>
                </p:cNvCxnSpPr>
                <p:nvPr/>
              </p:nvCxnSpPr>
              <p:spPr>
                <a:xfrm flipH="1" flipV="1">
                  <a:off x="6718613" y="2836795"/>
                  <a:ext cx="2006370" cy="197826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0" name="Straight Connector 1159">
                  <a:extLst>
                    <a:ext uri="{FF2B5EF4-FFF2-40B4-BE49-F238E27FC236}">
                      <a16:creationId xmlns:a16="http://schemas.microsoft.com/office/drawing/2014/main" id="{07718785-D317-6961-816B-AD68AE1699E4}"/>
                    </a:ext>
                  </a:extLst>
                </p:cNvPr>
                <p:cNvCxnSpPr>
                  <a:cxnSpLocks/>
                  <a:stCxn id="1152" idx="0"/>
                </p:cNvCxnSpPr>
                <p:nvPr/>
              </p:nvCxnSpPr>
              <p:spPr>
                <a:xfrm flipH="1" flipV="1">
                  <a:off x="8724983" y="4807179"/>
                  <a:ext cx="17972" cy="21112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2" name="Straight Connector 1161">
                  <a:extLst>
                    <a:ext uri="{FF2B5EF4-FFF2-40B4-BE49-F238E27FC236}">
                      <a16:creationId xmlns:a16="http://schemas.microsoft.com/office/drawing/2014/main" id="{6E525683-C928-1552-C2CF-506DBA4AAA3B}"/>
                    </a:ext>
                  </a:extLst>
                </p:cNvPr>
                <p:cNvCxnSpPr>
                  <a:cxnSpLocks/>
                </p:cNvCxnSpPr>
                <p:nvPr/>
              </p:nvCxnSpPr>
              <p:spPr>
                <a:xfrm flipH="1">
                  <a:off x="7005978" y="5092725"/>
                  <a:ext cx="96369" cy="8383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4" name="Straight Connector 1163">
                  <a:extLst>
                    <a:ext uri="{FF2B5EF4-FFF2-40B4-BE49-F238E27FC236}">
                      <a16:creationId xmlns:a16="http://schemas.microsoft.com/office/drawing/2014/main" id="{A6B6E251-58C3-0AC6-EFA2-C468A6FB42E5}"/>
                    </a:ext>
                  </a:extLst>
                </p:cNvPr>
                <p:cNvCxnSpPr>
                  <a:cxnSpLocks/>
                </p:cNvCxnSpPr>
                <p:nvPr/>
              </p:nvCxnSpPr>
              <p:spPr>
                <a:xfrm>
                  <a:off x="5387765" y="4469807"/>
                  <a:ext cx="4165" cy="49483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8" name="Straight Connector 1167">
                  <a:extLst>
                    <a:ext uri="{FF2B5EF4-FFF2-40B4-BE49-F238E27FC236}">
                      <a16:creationId xmlns:a16="http://schemas.microsoft.com/office/drawing/2014/main" id="{B9E9FD4F-0E18-913B-40F9-B22023AE0753}"/>
                    </a:ext>
                  </a:extLst>
                </p:cNvPr>
                <p:cNvCxnSpPr>
                  <a:cxnSpLocks/>
                </p:cNvCxnSpPr>
                <p:nvPr/>
              </p:nvCxnSpPr>
              <p:spPr>
                <a:xfrm>
                  <a:off x="5384361" y="5167092"/>
                  <a:ext cx="851806" cy="137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1" name="Straight Connector 1170">
                  <a:extLst>
                    <a:ext uri="{FF2B5EF4-FFF2-40B4-BE49-F238E27FC236}">
                      <a16:creationId xmlns:a16="http://schemas.microsoft.com/office/drawing/2014/main" id="{E2BB0A44-71E9-F17B-E15B-5B17AB60A7AE}"/>
                    </a:ext>
                  </a:extLst>
                </p:cNvPr>
                <p:cNvCxnSpPr>
                  <a:cxnSpLocks/>
                </p:cNvCxnSpPr>
                <p:nvPr/>
              </p:nvCxnSpPr>
              <p:spPr>
                <a:xfrm>
                  <a:off x="6224755" y="4728594"/>
                  <a:ext cx="0" cy="45923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6A0AB74-F60B-6DC6-24FD-F3EC4A80F251}"/>
                    </a:ext>
                  </a:extLst>
                </p:cNvPr>
                <p:cNvCxnSpPr>
                  <a:cxnSpLocks/>
                </p:cNvCxnSpPr>
                <p:nvPr/>
              </p:nvCxnSpPr>
              <p:spPr>
                <a:xfrm flipH="1">
                  <a:off x="5997952" y="3112316"/>
                  <a:ext cx="626049" cy="62034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99A717EB-2582-4D53-0B44-1BDD863DAC05}"/>
                    </a:ext>
                  </a:extLst>
                </p:cNvPr>
                <p:cNvCxnSpPr>
                  <a:cxnSpLocks/>
                </p:cNvCxnSpPr>
                <p:nvPr/>
              </p:nvCxnSpPr>
              <p:spPr>
                <a:xfrm flipH="1">
                  <a:off x="4414566" y="365120"/>
                  <a:ext cx="244520" cy="2003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F0C0D73C-6BB1-7095-729F-934AD4523820}"/>
                    </a:ext>
                  </a:extLst>
                </p:cNvPr>
                <p:cNvCxnSpPr>
                  <a:cxnSpLocks/>
                </p:cNvCxnSpPr>
                <p:nvPr/>
              </p:nvCxnSpPr>
              <p:spPr>
                <a:xfrm flipH="1" flipV="1">
                  <a:off x="4387440" y="37949"/>
                  <a:ext cx="271646" cy="32394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755E124A-499C-0F9C-C3B8-B1D8761A8EF2}"/>
                    </a:ext>
                  </a:extLst>
                </p:cNvPr>
                <p:cNvCxnSpPr>
                  <a:cxnSpLocks/>
                </p:cNvCxnSpPr>
                <p:nvPr/>
              </p:nvCxnSpPr>
              <p:spPr>
                <a:xfrm flipV="1">
                  <a:off x="3752856" y="31359"/>
                  <a:ext cx="634584" cy="2306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DF0F55D8-921B-D989-D612-D142387AB6CB}"/>
                    </a:ext>
                  </a:extLst>
                </p:cNvPr>
                <p:cNvCxnSpPr>
                  <a:cxnSpLocks/>
                </p:cNvCxnSpPr>
                <p:nvPr/>
              </p:nvCxnSpPr>
              <p:spPr>
                <a:xfrm flipV="1">
                  <a:off x="3754395" y="258141"/>
                  <a:ext cx="0" cy="44150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B1290BFC-CAB4-2620-AB10-7D6386294CD4}"/>
                    </a:ext>
                  </a:extLst>
                </p:cNvPr>
                <p:cNvCxnSpPr>
                  <a:cxnSpLocks/>
                </p:cNvCxnSpPr>
                <p:nvPr/>
              </p:nvCxnSpPr>
              <p:spPr>
                <a:xfrm flipV="1">
                  <a:off x="3422469" y="699645"/>
                  <a:ext cx="336281" cy="397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DC4F0A91-A99E-798F-7FBB-B8E8F33C8560}"/>
                    </a:ext>
                  </a:extLst>
                </p:cNvPr>
                <p:cNvCxnSpPr>
                  <a:cxnSpLocks/>
                </p:cNvCxnSpPr>
                <p:nvPr/>
              </p:nvCxnSpPr>
              <p:spPr>
                <a:xfrm>
                  <a:off x="3422469" y="1097280"/>
                  <a:ext cx="660774" cy="72028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1030" name="TextBox 1029">
              <a:extLst>
                <a:ext uri="{FF2B5EF4-FFF2-40B4-BE49-F238E27FC236}">
                  <a16:creationId xmlns:a16="http://schemas.microsoft.com/office/drawing/2014/main" id="{26CE6472-9223-328F-27CA-768FE4CF05B5}"/>
                </a:ext>
              </a:extLst>
            </p:cNvPr>
            <p:cNvSpPr txBox="1"/>
            <p:nvPr/>
          </p:nvSpPr>
          <p:spPr>
            <a:xfrm>
              <a:off x="4985044" y="2314533"/>
              <a:ext cx="1640608" cy="338554"/>
            </a:xfrm>
            <a:prstGeom prst="rect">
              <a:avLst/>
            </a:prstGeom>
            <a:noFill/>
          </p:spPr>
          <p:txBody>
            <a:bodyPr wrap="square" rtlCol="0">
              <a:spAutoFit/>
            </a:bodyPr>
            <a:lstStyle/>
            <a:p>
              <a:r>
                <a:rPr lang="en-GB" sz="800" b="1">
                  <a:solidFill>
                    <a:srgbClr val="0070C0"/>
                  </a:solidFill>
                </a:rPr>
                <a:t>Plenary &amp; Panel Sessions</a:t>
              </a:r>
            </a:p>
            <a:p>
              <a:r>
                <a:rPr lang="en-GB" sz="800"/>
                <a:t>03MS01</a:t>
              </a:r>
            </a:p>
          </p:txBody>
        </p:sp>
        <p:sp>
          <p:nvSpPr>
            <p:cNvPr id="1032" name="TextBox 1031">
              <a:extLst>
                <a:ext uri="{FF2B5EF4-FFF2-40B4-BE49-F238E27FC236}">
                  <a16:creationId xmlns:a16="http://schemas.microsoft.com/office/drawing/2014/main" id="{B5EBA8D0-CCC8-A091-6AA4-95879F858436}"/>
                </a:ext>
              </a:extLst>
            </p:cNvPr>
            <p:cNvSpPr txBox="1"/>
            <p:nvPr/>
          </p:nvSpPr>
          <p:spPr>
            <a:xfrm>
              <a:off x="3912641" y="1177014"/>
              <a:ext cx="892840" cy="461665"/>
            </a:xfrm>
            <a:prstGeom prst="rect">
              <a:avLst/>
            </a:prstGeom>
            <a:noFill/>
          </p:spPr>
          <p:txBody>
            <a:bodyPr wrap="square" rtlCol="0">
              <a:spAutoFit/>
            </a:bodyPr>
            <a:lstStyle/>
            <a:p>
              <a:r>
                <a:rPr lang="en-GB" sz="800" b="1"/>
                <a:t>Lakeside Coffee Shop </a:t>
              </a:r>
            </a:p>
            <a:p>
              <a:r>
                <a:rPr lang="en-GB" sz="800" b="1"/>
                <a:t>8am – 3pm</a:t>
              </a:r>
            </a:p>
          </p:txBody>
        </p:sp>
        <p:sp>
          <p:nvSpPr>
            <p:cNvPr id="1033" name="TextBox 1032">
              <a:extLst>
                <a:ext uri="{FF2B5EF4-FFF2-40B4-BE49-F238E27FC236}">
                  <a16:creationId xmlns:a16="http://schemas.microsoft.com/office/drawing/2014/main" id="{B1555FC4-9A0D-7811-AFCB-CDE7989F3C26}"/>
                </a:ext>
              </a:extLst>
            </p:cNvPr>
            <p:cNvSpPr txBox="1"/>
            <p:nvPr/>
          </p:nvSpPr>
          <p:spPr>
            <a:xfrm rot="18637085">
              <a:off x="3232185" y="759768"/>
              <a:ext cx="1062304" cy="461665"/>
            </a:xfrm>
            <a:prstGeom prst="rect">
              <a:avLst/>
            </a:prstGeom>
            <a:noFill/>
          </p:spPr>
          <p:txBody>
            <a:bodyPr wrap="square" rtlCol="0">
              <a:spAutoFit/>
            </a:bodyPr>
            <a:lstStyle/>
            <a:p>
              <a:r>
                <a:rPr lang="en-GB" sz="800" b="1" dirty="0"/>
                <a:t>Lakeside Coffee Shop Outdoor Terrace</a:t>
              </a:r>
            </a:p>
          </p:txBody>
        </p:sp>
        <p:sp>
          <p:nvSpPr>
            <p:cNvPr id="1034" name="TextBox 1033">
              <a:extLst>
                <a:ext uri="{FF2B5EF4-FFF2-40B4-BE49-F238E27FC236}">
                  <a16:creationId xmlns:a16="http://schemas.microsoft.com/office/drawing/2014/main" id="{C470BC6A-A41E-4615-382E-43E696B82084}"/>
                </a:ext>
              </a:extLst>
            </p:cNvPr>
            <p:cNvSpPr txBox="1"/>
            <p:nvPr/>
          </p:nvSpPr>
          <p:spPr>
            <a:xfrm>
              <a:off x="5991156" y="3790381"/>
              <a:ext cx="892840" cy="338554"/>
            </a:xfrm>
            <a:prstGeom prst="rect">
              <a:avLst/>
            </a:prstGeom>
            <a:noFill/>
          </p:spPr>
          <p:txBody>
            <a:bodyPr wrap="square" rtlCol="0">
              <a:spAutoFit/>
            </a:bodyPr>
            <a:lstStyle/>
            <a:p>
              <a:r>
                <a:rPr lang="en-GB" sz="800" b="1">
                  <a:solidFill>
                    <a:srgbClr val="0070C0"/>
                  </a:solidFill>
                </a:rPr>
                <a:t>Luggage Room </a:t>
              </a:r>
              <a:r>
                <a:rPr lang="en-GB" sz="800"/>
                <a:t>13MS01</a:t>
              </a:r>
            </a:p>
          </p:txBody>
        </p:sp>
        <p:sp>
          <p:nvSpPr>
            <p:cNvPr id="1036" name="TextBox 1035">
              <a:extLst>
                <a:ext uri="{FF2B5EF4-FFF2-40B4-BE49-F238E27FC236}">
                  <a16:creationId xmlns:a16="http://schemas.microsoft.com/office/drawing/2014/main" id="{DF06EC80-EEAF-C654-CB37-8A4B5B358E4F}"/>
                </a:ext>
              </a:extLst>
            </p:cNvPr>
            <p:cNvSpPr txBox="1"/>
            <p:nvPr/>
          </p:nvSpPr>
          <p:spPr>
            <a:xfrm>
              <a:off x="7013995" y="5566536"/>
              <a:ext cx="1640608" cy="461665"/>
            </a:xfrm>
            <a:prstGeom prst="rect">
              <a:avLst/>
            </a:prstGeom>
            <a:noFill/>
          </p:spPr>
          <p:txBody>
            <a:bodyPr wrap="square" rtlCol="0">
              <a:spAutoFit/>
            </a:bodyPr>
            <a:lstStyle/>
            <a:p>
              <a:r>
                <a:rPr lang="en-GB" sz="800" b="1" dirty="0">
                  <a:solidFill>
                    <a:srgbClr val="0070C0"/>
                  </a:solidFill>
                </a:rPr>
                <a:t>Business Lounge &amp; Pop-up </a:t>
              </a:r>
            </a:p>
            <a:p>
              <a:r>
                <a:rPr lang="en-GB" sz="800" b="1" dirty="0">
                  <a:solidFill>
                    <a:srgbClr val="0070C0"/>
                  </a:solidFill>
                </a:rPr>
                <a:t>Coffee Shop</a:t>
              </a:r>
            </a:p>
            <a:p>
              <a:r>
                <a:rPr lang="en-GB" sz="800" dirty="0"/>
                <a:t>Lakeside Restaurant</a:t>
              </a:r>
            </a:p>
          </p:txBody>
        </p:sp>
        <p:cxnSp>
          <p:nvCxnSpPr>
            <p:cNvPr id="1037" name="Straight Connector 1036">
              <a:extLst>
                <a:ext uri="{FF2B5EF4-FFF2-40B4-BE49-F238E27FC236}">
                  <a16:creationId xmlns:a16="http://schemas.microsoft.com/office/drawing/2014/main" id="{2661416A-67FA-A533-B3F6-204FE3789E96}"/>
                </a:ext>
              </a:extLst>
            </p:cNvPr>
            <p:cNvCxnSpPr>
              <a:cxnSpLocks/>
            </p:cNvCxnSpPr>
            <p:nvPr/>
          </p:nvCxnSpPr>
          <p:spPr>
            <a:xfrm flipV="1">
              <a:off x="5178034" y="4478252"/>
              <a:ext cx="495615" cy="45578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41" name="TextBox 1040">
              <a:extLst>
                <a:ext uri="{FF2B5EF4-FFF2-40B4-BE49-F238E27FC236}">
                  <a16:creationId xmlns:a16="http://schemas.microsoft.com/office/drawing/2014/main" id="{D6E844CE-6B51-837B-8DA1-F418EBC2102E}"/>
                </a:ext>
              </a:extLst>
            </p:cNvPr>
            <p:cNvSpPr txBox="1"/>
            <p:nvPr/>
          </p:nvSpPr>
          <p:spPr>
            <a:xfrm rot="18912889">
              <a:off x="5137942" y="4266389"/>
              <a:ext cx="892840" cy="215444"/>
            </a:xfrm>
            <a:prstGeom prst="rect">
              <a:avLst/>
            </a:prstGeom>
            <a:noFill/>
          </p:spPr>
          <p:txBody>
            <a:bodyPr wrap="square" rtlCol="0">
              <a:spAutoFit/>
            </a:bodyPr>
            <a:lstStyle/>
            <a:p>
              <a:r>
                <a:rPr lang="en-GB" sz="800" b="1"/>
                <a:t>Lifts</a:t>
              </a:r>
              <a:endParaRPr lang="en-GB" sz="800"/>
            </a:p>
          </p:txBody>
        </p:sp>
        <p:sp>
          <p:nvSpPr>
            <p:cNvPr id="1042" name="TextBox 1041">
              <a:extLst>
                <a:ext uri="{FF2B5EF4-FFF2-40B4-BE49-F238E27FC236}">
                  <a16:creationId xmlns:a16="http://schemas.microsoft.com/office/drawing/2014/main" id="{5A6C9CEA-08B0-9730-651A-C175C2FCF818}"/>
                </a:ext>
              </a:extLst>
            </p:cNvPr>
            <p:cNvSpPr txBox="1"/>
            <p:nvPr/>
          </p:nvSpPr>
          <p:spPr>
            <a:xfrm>
              <a:off x="4016707" y="3562722"/>
              <a:ext cx="1640608" cy="338554"/>
            </a:xfrm>
            <a:prstGeom prst="rect">
              <a:avLst/>
            </a:prstGeom>
            <a:noFill/>
          </p:spPr>
          <p:txBody>
            <a:bodyPr wrap="square" rtlCol="0">
              <a:spAutoFit/>
            </a:bodyPr>
            <a:lstStyle/>
            <a:p>
              <a:r>
                <a:rPr lang="en-GB" sz="800" b="1">
                  <a:solidFill>
                    <a:srgbClr val="0070C0"/>
                  </a:solidFill>
                </a:rPr>
                <a:t>Business Lounge</a:t>
              </a:r>
            </a:p>
            <a:p>
              <a:r>
                <a:rPr lang="en-GB" sz="800"/>
                <a:t>34MS01</a:t>
              </a:r>
            </a:p>
          </p:txBody>
        </p:sp>
        <p:sp>
          <p:nvSpPr>
            <p:cNvPr id="1044" name="TextBox 1043">
              <a:extLst>
                <a:ext uri="{FF2B5EF4-FFF2-40B4-BE49-F238E27FC236}">
                  <a16:creationId xmlns:a16="http://schemas.microsoft.com/office/drawing/2014/main" id="{3E765C0D-89DE-657F-9ED3-4923E55EC69B}"/>
                </a:ext>
              </a:extLst>
            </p:cNvPr>
            <p:cNvSpPr txBox="1"/>
            <p:nvPr/>
          </p:nvSpPr>
          <p:spPr>
            <a:xfrm>
              <a:off x="4016707" y="4229106"/>
              <a:ext cx="1640608" cy="461665"/>
            </a:xfrm>
            <a:prstGeom prst="rect">
              <a:avLst/>
            </a:prstGeom>
            <a:noFill/>
          </p:spPr>
          <p:txBody>
            <a:bodyPr wrap="square" rtlCol="0">
              <a:spAutoFit/>
            </a:bodyPr>
            <a:lstStyle/>
            <a:p>
              <a:r>
                <a:rPr lang="en-GB" sz="800" b="1" dirty="0">
                  <a:solidFill>
                    <a:srgbClr val="0070C0"/>
                  </a:solidFill>
                </a:rPr>
                <a:t>Parallel Session</a:t>
              </a:r>
            </a:p>
            <a:p>
              <a:r>
                <a:rPr lang="en-GB" sz="800" b="1" dirty="0">
                  <a:solidFill>
                    <a:srgbClr val="0070C0"/>
                  </a:solidFill>
                </a:rPr>
                <a:t>Track 1</a:t>
              </a:r>
            </a:p>
            <a:p>
              <a:r>
                <a:rPr lang="en-GB" sz="800" dirty="0"/>
                <a:t>33MS01</a:t>
              </a:r>
            </a:p>
          </p:txBody>
        </p:sp>
        <p:sp>
          <p:nvSpPr>
            <p:cNvPr id="1045" name="TextBox 1044">
              <a:extLst>
                <a:ext uri="{FF2B5EF4-FFF2-40B4-BE49-F238E27FC236}">
                  <a16:creationId xmlns:a16="http://schemas.microsoft.com/office/drawing/2014/main" id="{0D304C38-5FC3-6BC2-0853-A18A8A97B2C6}"/>
                </a:ext>
              </a:extLst>
            </p:cNvPr>
            <p:cNvSpPr txBox="1"/>
            <p:nvPr/>
          </p:nvSpPr>
          <p:spPr>
            <a:xfrm>
              <a:off x="4015243" y="5069818"/>
              <a:ext cx="1640608" cy="461665"/>
            </a:xfrm>
            <a:prstGeom prst="rect">
              <a:avLst/>
            </a:prstGeom>
            <a:noFill/>
          </p:spPr>
          <p:txBody>
            <a:bodyPr wrap="square" rtlCol="0">
              <a:spAutoFit/>
            </a:bodyPr>
            <a:lstStyle/>
            <a:p>
              <a:r>
                <a:rPr lang="en-GB" sz="800" b="1" dirty="0">
                  <a:solidFill>
                    <a:srgbClr val="0070C0"/>
                  </a:solidFill>
                </a:rPr>
                <a:t>Parallel Session</a:t>
              </a:r>
            </a:p>
            <a:p>
              <a:r>
                <a:rPr lang="en-GB" sz="800" b="1" dirty="0">
                  <a:solidFill>
                    <a:srgbClr val="0070C0"/>
                  </a:solidFill>
                </a:rPr>
                <a:t>Track 2</a:t>
              </a:r>
            </a:p>
            <a:p>
              <a:r>
                <a:rPr lang="en-GB" sz="800" dirty="0"/>
                <a:t>32MS01</a:t>
              </a:r>
            </a:p>
          </p:txBody>
        </p:sp>
        <p:sp>
          <p:nvSpPr>
            <p:cNvPr id="1046" name="TextBox 1045">
              <a:extLst>
                <a:ext uri="{FF2B5EF4-FFF2-40B4-BE49-F238E27FC236}">
                  <a16:creationId xmlns:a16="http://schemas.microsoft.com/office/drawing/2014/main" id="{B224C8D5-B633-DF87-C14E-225681B0DD1E}"/>
                </a:ext>
              </a:extLst>
            </p:cNvPr>
            <p:cNvSpPr txBox="1"/>
            <p:nvPr/>
          </p:nvSpPr>
          <p:spPr>
            <a:xfrm rot="18772713">
              <a:off x="3033844" y="1313552"/>
              <a:ext cx="1640608" cy="215444"/>
            </a:xfrm>
            <a:prstGeom prst="rect">
              <a:avLst/>
            </a:prstGeom>
            <a:noFill/>
          </p:spPr>
          <p:txBody>
            <a:bodyPr wrap="square" rtlCol="0">
              <a:spAutoFit/>
            </a:bodyPr>
            <a:lstStyle/>
            <a:p>
              <a:r>
                <a:rPr lang="en-GB" sz="800" b="1"/>
                <a:t>Entrance</a:t>
              </a:r>
              <a:endParaRPr lang="en-GB" sz="800"/>
            </a:p>
          </p:txBody>
        </p:sp>
        <p:sp>
          <p:nvSpPr>
            <p:cNvPr id="1047" name="Arrow: Down 1046">
              <a:extLst>
                <a:ext uri="{FF2B5EF4-FFF2-40B4-BE49-F238E27FC236}">
                  <a16:creationId xmlns:a16="http://schemas.microsoft.com/office/drawing/2014/main" id="{8CF6326C-355B-2B26-0510-C4B72194DD3A}"/>
                </a:ext>
              </a:extLst>
            </p:cNvPr>
            <p:cNvSpPr/>
            <p:nvPr/>
          </p:nvSpPr>
          <p:spPr>
            <a:xfrm rot="19065172">
              <a:off x="3583089" y="1831055"/>
              <a:ext cx="138952" cy="196402"/>
            </a:xfrm>
            <a:prstGeom prst="downArrow">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0" name="TextBox 1049">
              <a:extLst>
                <a:ext uri="{FF2B5EF4-FFF2-40B4-BE49-F238E27FC236}">
                  <a16:creationId xmlns:a16="http://schemas.microsoft.com/office/drawing/2014/main" id="{72AD2211-8843-9567-8889-FCBAE496C564}"/>
                </a:ext>
              </a:extLst>
            </p:cNvPr>
            <p:cNvSpPr txBox="1"/>
            <p:nvPr/>
          </p:nvSpPr>
          <p:spPr>
            <a:xfrm rot="17461197">
              <a:off x="3723516" y="1826791"/>
              <a:ext cx="1640608" cy="215444"/>
            </a:xfrm>
            <a:prstGeom prst="rect">
              <a:avLst/>
            </a:prstGeom>
            <a:noFill/>
          </p:spPr>
          <p:txBody>
            <a:bodyPr wrap="square" rtlCol="0">
              <a:spAutoFit/>
            </a:bodyPr>
            <a:lstStyle/>
            <a:p>
              <a:r>
                <a:rPr lang="en-GB" sz="800" b="1">
                  <a:solidFill>
                    <a:srgbClr val="0070C0"/>
                  </a:solidFill>
                </a:rPr>
                <a:t>Registration</a:t>
              </a:r>
              <a:endParaRPr lang="en-GB" sz="800">
                <a:solidFill>
                  <a:srgbClr val="0070C0"/>
                </a:solidFill>
              </a:endParaRPr>
            </a:p>
          </p:txBody>
        </p:sp>
        <p:sp>
          <p:nvSpPr>
            <p:cNvPr id="1051" name="TextBox 1050">
              <a:extLst>
                <a:ext uri="{FF2B5EF4-FFF2-40B4-BE49-F238E27FC236}">
                  <a16:creationId xmlns:a16="http://schemas.microsoft.com/office/drawing/2014/main" id="{87E3A425-73AF-B22A-A5CF-F3F54374B0E7}"/>
                </a:ext>
              </a:extLst>
            </p:cNvPr>
            <p:cNvSpPr txBox="1"/>
            <p:nvPr/>
          </p:nvSpPr>
          <p:spPr>
            <a:xfrm rot="2654879">
              <a:off x="4533503" y="3299088"/>
              <a:ext cx="892840" cy="215444"/>
            </a:xfrm>
            <a:prstGeom prst="rect">
              <a:avLst/>
            </a:prstGeom>
            <a:noFill/>
          </p:spPr>
          <p:txBody>
            <a:bodyPr wrap="square" rtlCol="0">
              <a:spAutoFit/>
            </a:bodyPr>
            <a:lstStyle/>
            <a:p>
              <a:r>
                <a:rPr lang="en-GB" sz="800" b="1">
                  <a:solidFill>
                    <a:srgbClr val="0070C0"/>
                  </a:solidFill>
                </a:rPr>
                <a:t>Exhibitors</a:t>
              </a:r>
              <a:endParaRPr lang="en-GB" sz="800">
                <a:solidFill>
                  <a:srgbClr val="0070C0"/>
                </a:solidFill>
              </a:endParaRPr>
            </a:p>
          </p:txBody>
        </p:sp>
        <p:sp>
          <p:nvSpPr>
            <p:cNvPr id="1052" name="TextBox 1051">
              <a:extLst>
                <a:ext uri="{FF2B5EF4-FFF2-40B4-BE49-F238E27FC236}">
                  <a16:creationId xmlns:a16="http://schemas.microsoft.com/office/drawing/2014/main" id="{7B7204A9-F08D-F88D-2D72-353BFAE9E111}"/>
                </a:ext>
              </a:extLst>
            </p:cNvPr>
            <p:cNvSpPr txBox="1"/>
            <p:nvPr/>
          </p:nvSpPr>
          <p:spPr>
            <a:xfrm rot="2654879">
              <a:off x="5806836" y="4586929"/>
              <a:ext cx="892840" cy="215444"/>
            </a:xfrm>
            <a:prstGeom prst="rect">
              <a:avLst/>
            </a:prstGeom>
            <a:noFill/>
          </p:spPr>
          <p:txBody>
            <a:bodyPr wrap="square" rtlCol="0">
              <a:spAutoFit/>
            </a:bodyPr>
            <a:lstStyle/>
            <a:p>
              <a:r>
                <a:rPr lang="en-GB" sz="800" b="1">
                  <a:solidFill>
                    <a:srgbClr val="0070C0"/>
                  </a:solidFill>
                </a:rPr>
                <a:t>Catering</a:t>
              </a:r>
              <a:endParaRPr lang="en-GB" sz="800">
                <a:solidFill>
                  <a:srgbClr val="0070C0"/>
                </a:solidFill>
              </a:endParaRPr>
            </a:p>
          </p:txBody>
        </p:sp>
        <p:sp>
          <p:nvSpPr>
            <p:cNvPr id="1054" name="TextBox 1053">
              <a:extLst>
                <a:ext uri="{FF2B5EF4-FFF2-40B4-BE49-F238E27FC236}">
                  <a16:creationId xmlns:a16="http://schemas.microsoft.com/office/drawing/2014/main" id="{EB4269DB-3BC2-BB08-9C6D-90D397983B1C}"/>
                </a:ext>
              </a:extLst>
            </p:cNvPr>
            <p:cNvSpPr txBox="1"/>
            <p:nvPr/>
          </p:nvSpPr>
          <p:spPr>
            <a:xfrm>
              <a:off x="5546878" y="5604420"/>
              <a:ext cx="1640608" cy="215444"/>
            </a:xfrm>
            <a:prstGeom prst="rect">
              <a:avLst/>
            </a:prstGeom>
            <a:noFill/>
          </p:spPr>
          <p:txBody>
            <a:bodyPr wrap="square" rtlCol="0">
              <a:spAutoFit/>
            </a:bodyPr>
            <a:lstStyle/>
            <a:p>
              <a:r>
                <a:rPr lang="en-GB" sz="800" b="1"/>
                <a:t>Other Offices</a:t>
              </a:r>
              <a:endParaRPr lang="en-GB" sz="800"/>
            </a:p>
          </p:txBody>
        </p:sp>
        <p:sp>
          <p:nvSpPr>
            <p:cNvPr id="1055" name="TextBox 1054">
              <a:extLst>
                <a:ext uri="{FF2B5EF4-FFF2-40B4-BE49-F238E27FC236}">
                  <a16:creationId xmlns:a16="http://schemas.microsoft.com/office/drawing/2014/main" id="{03F6EF1E-BD08-8B87-56C7-974992B666D7}"/>
                </a:ext>
              </a:extLst>
            </p:cNvPr>
            <p:cNvSpPr txBox="1"/>
            <p:nvPr/>
          </p:nvSpPr>
          <p:spPr>
            <a:xfrm>
              <a:off x="4140483" y="5896064"/>
              <a:ext cx="1640608" cy="215444"/>
            </a:xfrm>
            <a:prstGeom prst="rect">
              <a:avLst/>
            </a:prstGeom>
            <a:noFill/>
          </p:spPr>
          <p:txBody>
            <a:bodyPr wrap="square" rtlCol="0">
              <a:spAutoFit/>
            </a:bodyPr>
            <a:lstStyle/>
            <a:p>
              <a:r>
                <a:rPr lang="en-GB" sz="800" b="1"/>
                <a:t>Other Offices</a:t>
              </a:r>
              <a:endParaRPr lang="en-GB" sz="800"/>
            </a:p>
          </p:txBody>
        </p:sp>
        <p:sp>
          <p:nvSpPr>
            <p:cNvPr id="1056" name="TextBox 1055">
              <a:extLst>
                <a:ext uri="{FF2B5EF4-FFF2-40B4-BE49-F238E27FC236}">
                  <a16:creationId xmlns:a16="http://schemas.microsoft.com/office/drawing/2014/main" id="{2E2098AD-6806-A32C-15DF-FB25D9BEEED7}"/>
                </a:ext>
              </a:extLst>
            </p:cNvPr>
            <p:cNvSpPr txBox="1"/>
            <p:nvPr/>
          </p:nvSpPr>
          <p:spPr>
            <a:xfrm>
              <a:off x="6852429" y="4349991"/>
              <a:ext cx="1640608" cy="215444"/>
            </a:xfrm>
            <a:prstGeom prst="rect">
              <a:avLst/>
            </a:prstGeom>
            <a:noFill/>
          </p:spPr>
          <p:txBody>
            <a:bodyPr wrap="square" rtlCol="0">
              <a:spAutoFit/>
            </a:bodyPr>
            <a:lstStyle/>
            <a:p>
              <a:r>
                <a:rPr lang="en-GB" sz="800" b="1"/>
                <a:t>Other Offices</a:t>
              </a:r>
              <a:endParaRPr lang="en-GB" sz="800"/>
            </a:p>
          </p:txBody>
        </p:sp>
        <p:cxnSp>
          <p:nvCxnSpPr>
            <p:cNvPr id="1065" name="Straight Connector 1064">
              <a:extLst>
                <a:ext uri="{FF2B5EF4-FFF2-40B4-BE49-F238E27FC236}">
                  <a16:creationId xmlns:a16="http://schemas.microsoft.com/office/drawing/2014/main" id="{649FA36C-9D40-7E29-8654-56209AE5AF5D}"/>
                </a:ext>
              </a:extLst>
            </p:cNvPr>
            <p:cNvCxnSpPr>
              <a:cxnSpLocks/>
            </p:cNvCxnSpPr>
            <p:nvPr/>
          </p:nvCxnSpPr>
          <p:spPr>
            <a:xfrm flipH="1">
              <a:off x="3794916" y="1906182"/>
              <a:ext cx="85090" cy="769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2" name="Straight Connector 1071">
              <a:extLst>
                <a:ext uri="{FF2B5EF4-FFF2-40B4-BE49-F238E27FC236}">
                  <a16:creationId xmlns:a16="http://schemas.microsoft.com/office/drawing/2014/main" id="{4B01B1A4-5B0C-6909-0E7E-D6056B884FE7}"/>
                </a:ext>
              </a:extLst>
            </p:cNvPr>
            <p:cNvCxnSpPr>
              <a:cxnSpLocks/>
            </p:cNvCxnSpPr>
            <p:nvPr/>
          </p:nvCxnSpPr>
          <p:spPr>
            <a:xfrm flipH="1">
              <a:off x="4202163" y="1816399"/>
              <a:ext cx="18189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6" name="Straight Connector 1075">
              <a:extLst>
                <a:ext uri="{FF2B5EF4-FFF2-40B4-BE49-F238E27FC236}">
                  <a16:creationId xmlns:a16="http://schemas.microsoft.com/office/drawing/2014/main" id="{B4898FED-F7C1-A7BD-0FDC-206707E50DB1}"/>
                </a:ext>
              </a:extLst>
            </p:cNvPr>
            <p:cNvCxnSpPr>
              <a:cxnSpLocks/>
            </p:cNvCxnSpPr>
            <p:nvPr/>
          </p:nvCxnSpPr>
          <p:spPr>
            <a:xfrm flipH="1" flipV="1">
              <a:off x="4639067" y="2638134"/>
              <a:ext cx="67652" cy="10842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5" name="Straight Connector 1084">
              <a:extLst>
                <a:ext uri="{FF2B5EF4-FFF2-40B4-BE49-F238E27FC236}">
                  <a16:creationId xmlns:a16="http://schemas.microsoft.com/office/drawing/2014/main" id="{79FC0E34-178D-E69B-AD55-FB2E9348F117}"/>
                </a:ext>
              </a:extLst>
            </p:cNvPr>
            <p:cNvCxnSpPr>
              <a:cxnSpLocks/>
            </p:cNvCxnSpPr>
            <p:nvPr/>
          </p:nvCxnSpPr>
          <p:spPr>
            <a:xfrm flipH="1" flipV="1">
              <a:off x="5502412" y="3447691"/>
              <a:ext cx="129356" cy="6021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9" name="Straight Connector 1088">
              <a:extLst>
                <a:ext uri="{FF2B5EF4-FFF2-40B4-BE49-F238E27FC236}">
                  <a16:creationId xmlns:a16="http://schemas.microsoft.com/office/drawing/2014/main" id="{6742B0D1-9E6C-2F26-3B2A-713EB0B606E3}"/>
                </a:ext>
              </a:extLst>
            </p:cNvPr>
            <p:cNvCxnSpPr>
              <a:cxnSpLocks/>
            </p:cNvCxnSpPr>
            <p:nvPr/>
          </p:nvCxnSpPr>
          <p:spPr>
            <a:xfrm flipH="1" flipV="1">
              <a:off x="6163560" y="4171345"/>
              <a:ext cx="1134094" cy="11276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9" name="Straight Connector 1178">
              <a:extLst>
                <a:ext uri="{FF2B5EF4-FFF2-40B4-BE49-F238E27FC236}">
                  <a16:creationId xmlns:a16="http://schemas.microsoft.com/office/drawing/2014/main" id="{D586D749-CA4C-7F03-79F0-4FA3F53F6CB6}"/>
                </a:ext>
              </a:extLst>
            </p:cNvPr>
            <p:cNvCxnSpPr>
              <a:cxnSpLocks/>
            </p:cNvCxnSpPr>
            <p:nvPr/>
          </p:nvCxnSpPr>
          <p:spPr>
            <a:xfrm flipH="1">
              <a:off x="5169236" y="5157379"/>
              <a:ext cx="4170" cy="117692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2056" name="Picture 8" descr="Circular stairs from top view - Free buildings icons">
              <a:extLst>
                <a:ext uri="{FF2B5EF4-FFF2-40B4-BE49-F238E27FC236}">
                  <a16:creationId xmlns:a16="http://schemas.microsoft.com/office/drawing/2014/main" id="{09E0DB57-6953-61ED-2CD9-41431AE6D2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6654" y="3806234"/>
              <a:ext cx="292159" cy="292159"/>
            </a:xfrm>
            <a:prstGeom prst="rect">
              <a:avLst/>
            </a:prstGeom>
            <a:noFill/>
            <a:extLst>
              <a:ext uri="{909E8E84-426E-40DD-AFC4-6F175D3DCCD1}">
                <a14:hiddenFill xmlns:a14="http://schemas.microsoft.com/office/drawing/2010/main">
                  <a:solidFill>
                    <a:srgbClr val="FFFFFF"/>
                  </a:solidFill>
                </a14:hiddenFill>
              </a:ext>
            </a:extLst>
          </p:spPr>
        </p:pic>
        <p:cxnSp>
          <p:nvCxnSpPr>
            <p:cNvPr id="1191" name="Straight Connector 1190">
              <a:extLst>
                <a:ext uri="{FF2B5EF4-FFF2-40B4-BE49-F238E27FC236}">
                  <a16:creationId xmlns:a16="http://schemas.microsoft.com/office/drawing/2014/main" id="{EFDA0107-B9A0-86B5-3C13-9FF69CB4B63F}"/>
                </a:ext>
              </a:extLst>
            </p:cNvPr>
            <p:cNvCxnSpPr>
              <a:cxnSpLocks/>
            </p:cNvCxnSpPr>
            <p:nvPr/>
          </p:nvCxnSpPr>
          <p:spPr>
            <a:xfrm flipH="1" flipV="1">
              <a:off x="5002125" y="4515135"/>
              <a:ext cx="6753" cy="58133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2" name="Straight Connector 1191">
              <a:extLst>
                <a:ext uri="{FF2B5EF4-FFF2-40B4-BE49-F238E27FC236}">
                  <a16:creationId xmlns:a16="http://schemas.microsoft.com/office/drawing/2014/main" id="{50F47B14-6557-C035-AA68-A3017F9F04D0}"/>
                </a:ext>
              </a:extLst>
            </p:cNvPr>
            <p:cNvCxnSpPr>
              <a:cxnSpLocks/>
            </p:cNvCxnSpPr>
            <p:nvPr/>
          </p:nvCxnSpPr>
          <p:spPr>
            <a:xfrm flipH="1" flipV="1">
              <a:off x="5004330" y="5206864"/>
              <a:ext cx="4992" cy="112237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5" name="Straight Connector 1194">
              <a:extLst>
                <a:ext uri="{FF2B5EF4-FFF2-40B4-BE49-F238E27FC236}">
                  <a16:creationId xmlns:a16="http://schemas.microsoft.com/office/drawing/2014/main" id="{28FA637F-F62B-A2F5-0397-7759050BC6A3}"/>
                </a:ext>
              </a:extLst>
            </p:cNvPr>
            <p:cNvCxnSpPr>
              <a:cxnSpLocks/>
            </p:cNvCxnSpPr>
            <p:nvPr/>
          </p:nvCxnSpPr>
          <p:spPr>
            <a:xfrm flipH="1" flipV="1">
              <a:off x="4696023" y="3489988"/>
              <a:ext cx="300723" cy="32333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8" name="Straight Connector 1197">
              <a:extLst>
                <a:ext uri="{FF2B5EF4-FFF2-40B4-BE49-F238E27FC236}">
                  <a16:creationId xmlns:a16="http://schemas.microsoft.com/office/drawing/2014/main" id="{0FBC11FC-51CC-92EC-4C0F-5D68CB2039B2}"/>
                </a:ext>
              </a:extLst>
            </p:cNvPr>
            <p:cNvCxnSpPr>
              <a:cxnSpLocks/>
            </p:cNvCxnSpPr>
            <p:nvPr/>
          </p:nvCxnSpPr>
          <p:spPr>
            <a:xfrm flipH="1">
              <a:off x="6952384" y="5049496"/>
              <a:ext cx="96369" cy="8383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200" name="TextBox 1199">
            <a:extLst>
              <a:ext uri="{FF2B5EF4-FFF2-40B4-BE49-F238E27FC236}">
                <a16:creationId xmlns:a16="http://schemas.microsoft.com/office/drawing/2014/main" id="{66B07E82-57B5-9B3F-1CE2-B576ED46D549}"/>
              </a:ext>
            </a:extLst>
          </p:cNvPr>
          <p:cNvSpPr txBox="1"/>
          <p:nvPr/>
        </p:nvSpPr>
        <p:spPr>
          <a:xfrm>
            <a:off x="5400714" y="4664310"/>
            <a:ext cx="892840" cy="215444"/>
          </a:xfrm>
          <a:prstGeom prst="rect">
            <a:avLst/>
          </a:prstGeom>
          <a:noFill/>
        </p:spPr>
        <p:txBody>
          <a:bodyPr wrap="square" rtlCol="0">
            <a:spAutoFit/>
          </a:bodyPr>
          <a:lstStyle/>
          <a:p>
            <a:r>
              <a:rPr lang="en-GB" sz="800" b="1"/>
              <a:t>Toilets</a:t>
            </a:r>
            <a:endParaRPr lang="en-GB" sz="800"/>
          </a:p>
        </p:txBody>
      </p:sp>
      <p:pic>
        <p:nvPicPr>
          <p:cNvPr id="1201" name="Picture 1200">
            <a:extLst>
              <a:ext uri="{FF2B5EF4-FFF2-40B4-BE49-F238E27FC236}">
                <a16:creationId xmlns:a16="http://schemas.microsoft.com/office/drawing/2014/main" id="{7E818946-2D9C-20A6-C4EC-A9B7AB0B9EAF}"/>
              </a:ext>
            </a:extLst>
          </p:cNvPr>
          <p:cNvPicPr>
            <a:picLocks noChangeAspect="1"/>
          </p:cNvPicPr>
          <p:nvPr/>
        </p:nvPicPr>
        <p:blipFill>
          <a:blip r:embed="rId3"/>
          <a:stretch>
            <a:fillRect/>
          </a:stretch>
        </p:blipFill>
        <p:spPr>
          <a:xfrm>
            <a:off x="5285119" y="4897464"/>
            <a:ext cx="408767" cy="250631"/>
          </a:xfrm>
          <a:prstGeom prst="rect">
            <a:avLst/>
          </a:prstGeom>
        </p:spPr>
      </p:pic>
      <p:cxnSp>
        <p:nvCxnSpPr>
          <p:cNvPr id="3" name="Straight Arrow Connector 2">
            <a:extLst>
              <a:ext uri="{FF2B5EF4-FFF2-40B4-BE49-F238E27FC236}">
                <a16:creationId xmlns:a16="http://schemas.microsoft.com/office/drawing/2014/main" id="{F828CB8B-B79F-49ED-B2CC-C4B6E7848D28}"/>
              </a:ext>
            </a:extLst>
          </p:cNvPr>
          <p:cNvCxnSpPr>
            <a:cxnSpLocks/>
          </p:cNvCxnSpPr>
          <p:nvPr/>
        </p:nvCxnSpPr>
        <p:spPr>
          <a:xfrm>
            <a:off x="5858308" y="1459684"/>
            <a:ext cx="48341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303B0E9B-17F9-BE1E-4CA6-7EA5D34AD7A9}"/>
              </a:ext>
            </a:extLst>
          </p:cNvPr>
          <p:cNvSpPr txBox="1"/>
          <p:nvPr/>
        </p:nvSpPr>
        <p:spPr>
          <a:xfrm>
            <a:off x="6279492" y="1335548"/>
            <a:ext cx="1640608" cy="338554"/>
          </a:xfrm>
          <a:prstGeom prst="rect">
            <a:avLst/>
          </a:prstGeom>
          <a:noFill/>
        </p:spPr>
        <p:txBody>
          <a:bodyPr wrap="square" rtlCol="0">
            <a:spAutoFit/>
          </a:bodyPr>
          <a:lstStyle/>
          <a:p>
            <a:r>
              <a:rPr lang="en-GB" sz="800" b="1">
                <a:solidFill>
                  <a:srgbClr val="0070C0"/>
                </a:solidFill>
              </a:rPr>
              <a:t>Main Event Room </a:t>
            </a:r>
          </a:p>
          <a:p>
            <a:r>
              <a:rPr lang="en-GB" sz="800" b="1" i="1"/>
              <a:t>03MS01 – Noisy area </a:t>
            </a:r>
          </a:p>
        </p:txBody>
      </p:sp>
      <p:sp>
        <p:nvSpPr>
          <p:cNvPr id="7" name="TextBox 6">
            <a:extLst>
              <a:ext uri="{FF2B5EF4-FFF2-40B4-BE49-F238E27FC236}">
                <a16:creationId xmlns:a16="http://schemas.microsoft.com/office/drawing/2014/main" id="{F06EAF48-67FF-4FAB-2AAC-6DFBA5386F07}"/>
              </a:ext>
            </a:extLst>
          </p:cNvPr>
          <p:cNvSpPr txBox="1"/>
          <p:nvPr/>
        </p:nvSpPr>
        <p:spPr>
          <a:xfrm>
            <a:off x="9073475" y="746126"/>
            <a:ext cx="2994873" cy="3693319"/>
          </a:xfrm>
          <a:prstGeom prst="rect">
            <a:avLst/>
          </a:prstGeom>
          <a:noFill/>
          <a:ln w="12700">
            <a:solidFill>
              <a:schemeClr val="tx1"/>
            </a:solidFill>
          </a:ln>
        </p:spPr>
        <p:txBody>
          <a:bodyPr wrap="square" rtlCol="0">
            <a:spAutoFit/>
          </a:bodyPr>
          <a:lstStyle/>
          <a:p>
            <a:r>
              <a:rPr lang="en-GB" b="1" dirty="0">
                <a:solidFill>
                  <a:srgbClr val="0070C0"/>
                </a:solidFill>
              </a:rPr>
              <a:t>Key: </a:t>
            </a:r>
          </a:p>
          <a:p>
            <a:r>
              <a:rPr lang="en-GB" b="1" dirty="0">
                <a:solidFill>
                  <a:srgbClr val="0070C0"/>
                </a:solidFill>
              </a:rPr>
              <a:t>                      </a:t>
            </a:r>
          </a:p>
          <a:p>
            <a:r>
              <a:rPr lang="en-GB" b="1" dirty="0">
                <a:solidFill>
                  <a:srgbClr val="0070C0"/>
                </a:solidFill>
              </a:rPr>
              <a:t>Glazing (sunlight) </a:t>
            </a:r>
          </a:p>
          <a:p>
            <a:endParaRPr lang="en-GB" b="1" dirty="0">
              <a:solidFill>
                <a:srgbClr val="0070C0"/>
              </a:solidFill>
            </a:endParaRPr>
          </a:p>
          <a:p>
            <a:r>
              <a:rPr lang="en-GB" b="1" dirty="0">
                <a:solidFill>
                  <a:srgbClr val="0070C0"/>
                </a:solidFill>
              </a:rPr>
              <a:t>                      </a:t>
            </a:r>
          </a:p>
          <a:p>
            <a:endParaRPr lang="en-GB" b="1" dirty="0">
              <a:solidFill>
                <a:srgbClr val="0070C0"/>
              </a:solidFill>
            </a:endParaRPr>
          </a:p>
          <a:p>
            <a:r>
              <a:rPr lang="en-GB" b="1" dirty="0">
                <a:solidFill>
                  <a:srgbClr val="0070C0"/>
                </a:solidFill>
              </a:rPr>
              <a:t>Accessible Toilets and Changing Facilities </a:t>
            </a:r>
          </a:p>
          <a:p>
            <a:endParaRPr lang="en-GB" b="1" dirty="0">
              <a:solidFill>
                <a:srgbClr val="0070C0"/>
              </a:solidFill>
            </a:endParaRPr>
          </a:p>
          <a:p>
            <a:endParaRPr lang="en-GB" b="1" dirty="0">
              <a:solidFill>
                <a:srgbClr val="0070C0"/>
              </a:solidFill>
            </a:endParaRPr>
          </a:p>
          <a:p>
            <a:r>
              <a:rPr lang="en-GB" b="1" dirty="0">
                <a:solidFill>
                  <a:srgbClr val="0070C0"/>
                </a:solidFill>
              </a:rPr>
              <a:t>           </a:t>
            </a:r>
          </a:p>
          <a:p>
            <a:r>
              <a:rPr lang="en-GB" b="1" dirty="0">
                <a:solidFill>
                  <a:srgbClr val="0070C0"/>
                </a:solidFill>
              </a:rPr>
              <a:t>Assistive Listening </a:t>
            </a:r>
          </a:p>
          <a:p>
            <a:endParaRPr lang="en-GB" b="1" dirty="0">
              <a:solidFill>
                <a:srgbClr val="0070C0"/>
              </a:solidFill>
            </a:endParaRPr>
          </a:p>
        </p:txBody>
      </p:sp>
      <p:sp>
        <p:nvSpPr>
          <p:cNvPr id="8" name="Minus Sign 7">
            <a:extLst>
              <a:ext uri="{FF2B5EF4-FFF2-40B4-BE49-F238E27FC236}">
                <a16:creationId xmlns:a16="http://schemas.microsoft.com/office/drawing/2014/main" id="{D7438CC0-52BA-78B5-E7D1-1AE003BD0059}"/>
              </a:ext>
            </a:extLst>
          </p:cNvPr>
          <p:cNvSpPr/>
          <p:nvPr/>
        </p:nvSpPr>
        <p:spPr>
          <a:xfrm rot="20399939">
            <a:off x="3457696" y="151821"/>
            <a:ext cx="826143" cy="190941"/>
          </a:xfrm>
          <a:prstGeom prst="mathMinu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Minus Sign 9">
            <a:extLst>
              <a:ext uri="{FF2B5EF4-FFF2-40B4-BE49-F238E27FC236}">
                <a16:creationId xmlns:a16="http://schemas.microsoft.com/office/drawing/2014/main" id="{40D568D0-BDA4-2AAC-47AF-AAFEFD3796EF}"/>
              </a:ext>
            </a:extLst>
          </p:cNvPr>
          <p:cNvSpPr/>
          <p:nvPr/>
        </p:nvSpPr>
        <p:spPr>
          <a:xfrm rot="18713412">
            <a:off x="3044365" y="880003"/>
            <a:ext cx="690509" cy="230091"/>
          </a:xfrm>
          <a:prstGeom prst="mathMinu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Minus Sign 10">
            <a:extLst>
              <a:ext uri="{FF2B5EF4-FFF2-40B4-BE49-F238E27FC236}">
                <a16:creationId xmlns:a16="http://schemas.microsoft.com/office/drawing/2014/main" id="{B2B3DE42-9EC9-C16F-51DC-9221DC9B5418}"/>
              </a:ext>
            </a:extLst>
          </p:cNvPr>
          <p:cNvSpPr/>
          <p:nvPr/>
        </p:nvSpPr>
        <p:spPr>
          <a:xfrm rot="16200000">
            <a:off x="3232402" y="483117"/>
            <a:ext cx="643970" cy="196902"/>
          </a:xfrm>
          <a:prstGeom prst="mathMinu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Minus Sign 12">
            <a:extLst>
              <a:ext uri="{FF2B5EF4-FFF2-40B4-BE49-F238E27FC236}">
                <a16:creationId xmlns:a16="http://schemas.microsoft.com/office/drawing/2014/main" id="{B8EABFD8-0490-18C9-D456-93299CC73233}"/>
              </a:ext>
            </a:extLst>
          </p:cNvPr>
          <p:cNvSpPr/>
          <p:nvPr/>
        </p:nvSpPr>
        <p:spPr>
          <a:xfrm rot="13582690">
            <a:off x="2905408" y="1451311"/>
            <a:ext cx="1301484" cy="174437"/>
          </a:xfrm>
          <a:prstGeom prst="mathMinu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Minus Sign 13">
            <a:extLst>
              <a:ext uri="{FF2B5EF4-FFF2-40B4-BE49-F238E27FC236}">
                <a16:creationId xmlns:a16="http://schemas.microsoft.com/office/drawing/2014/main" id="{45DF1DB2-16CC-F355-DACB-D16625306E78}"/>
              </a:ext>
            </a:extLst>
          </p:cNvPr>
          <p:cNvSpPr/>
          <p:nvPr/>
        </p:nvSpPr>
        <p:spPr>
          <a:xfrm rot="13688350">
            <a:off x="3473602" y="2219510"/>
            <a:ext cx="796771" cy="230091"/>
          </a:xfrm>
          <a:prstGeom prst="mathMinu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Minus Sign 14">
            <a:extLst>
              <a:ext uri="{FF2B5EF4-FFF2-40B4-BE49-F238E27FC236}">
                <a16:creationId xmlns:a16="http://schemas.microsoft.com/office/drawing/2014/main" id="{362D5DE5-9BE2-5C4A-DC41-0F9E15D981CF}"/>
              </a:ext>
            </a:extLst>
          </p:cNvPr>
          <p:cNvSpPr/>
          <p:nvPr/>
        </p:nvSpPr>
        <p:spPr>
          <a:xfrm rot="16200000">
            <a:off x="1474158" y="4331203"/>
            <a:ext cx="5170915" cy="217778"/>
          </a:xfrm>
          <a:prstGeom prst="mathMinu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Minus Sign 16">
            <a:extLst>
              <a:ext uri="{FF2B5EF4-FFF2-40B4-BE49-F238E27FC236}">
                <a16:creationId xmlns:a16="http://schemas.microsoft.com/office/drawing/2014/main" id="{1DB7E591-6B85-6E16-EF69-7E2BD76F2CF7}"/>
              </a:ext>
            </a:extLst>
          </p:cNvPr>
          <p:cNvSpPr/>
          <p:nvPr/>
        </p:nvSpPr>
        <p:spPr>
          <a:xfrm rot="13688350">
            <a:off x="4274703" y="3180231"/>
            <a:ext cx="522816" cy="230091"/>
          </a:xfrm>
          <a:prstGeom prst="mathMinu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Minus Sign 17">
            <a:extLst>
              <a:ext uri="{FF2B5EF4-FFF2-40B4-BE49-F238E27FC236}">
                <a16:creationId xmlns:a16="http://schemas.microsoft.com/office/drawing/2014/main" id="{834DAFF1-0DD8-21D0-4367-69516707683D}"/>
              </a:ext>
            </a:extLst>
          </p:cNvPr>
          <p:cNvSpPr/>
          <p:nvPr/>
        </p:nvSpPr>
        <p:spPr>
          <a:xfrm rot="13688350">
            <a:off x="4554045" y="3564690"/>
            <a:ext cx="622485" cy="230091"/>
          </a:xfrm>
          <a:prstGeom prst="mathMinu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Minus Sign 18">
            <a:extLst>
              <a:ext uri="{FF2B5EF4-FFF2-40B4-BE49-F238E27FC236}">
                <a16:creationId xmlns:a16="http://schemas.microsoft.com/office/drawing/2014/main" id="{907C4825-470F-209B-7468-ABD958322C42}"/>
              </a:ext>
            </a:extLst>
          </p:cNvPr>
          <p:cNvSpPr/>
          <p:nvPr/>
        </p:nvSpPr>
        <p:spPr>
          <a:xfrm rot="13453349">
            <a:off x="4558491" y="2978855"/>
            <a:ext cx="960753" cy="230091"/>
          </a:xfrm>
          <a:prstGeom prst="mathMinu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Minus Sign 19">
            <a:extLst>
              <a:ext uri="{FF2B5EF4-FFF2-40B4-BE49-F238E27FC236}">
                <a16:creationId xmlns:a16="http://schemas.microsoft.com/office/drawing/2014/main" id="{430406DE-6738-E5F2-BBDE-1089770D3CF9}"/>
              </a:ext>
            </a:extLst>
          </p:cNvPr>
          <p:cNvSpPr/>
          <p:nvPr/>
        </p:nvSpPr>
        <p:spPr>
          <a:xfrm rot="13453349">
            <a:off x="5181468" y="4575655"/>
            <a:ext cx="1441527" cy="230091"/>
          </a:xfrm>
          <a:prstGeom prst="mathMinu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Minus Sign 20">
            <a:extLst>
              <a:ext uri="{FF2B5EF4-FFF2-40B4-BE49-F238E27FC236}">
                <a16:creationId xmlns:a16="http://schemas.microsoft.com/office/drawing/2014/main" id="{0B7AA74B-5105-8E2D-6C45-4388261581FA}"/>
              </a:ext>
            </a:extLst>
          </p:cNvPr>
          <p:cNvSpPr/>
          <p:nvPr/>
        </p:nvSpPr>
        <p:spPr>
          <a:xfrm rot="13453349">
            <a:off x="5763476" y="4514411"/>
            <a:ext cx="1670216" cy="230091"/>
          </a:xfrm>
          <a:prstGeom prst="mathMinu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Minus Sign 34">
            <a:extLst>
              <a:ext uri="{FF2B5EF4-FFF2-40B4-BE49-F238E27FC236}">
                <a16:creationId xmlns:a16="http://schemas.microsoft.com/office/drawing/2014/main" id="{B4FA3534-602B-7C6C-8BE6-6AE58CCD9C96}"/>
              </a:ext>
            </a:extLst>
          </p:cNvPr>
          <p:cNvSpPr/>
          <p:nvPr/>
        </p:nvSpPr>
        <p:spPr>
          <a:xfrm>
            <a:off x="9130031" y="1115994"/>
            <a:ext cx="620785" cy="230579"/>
          </a:xfrm>
          <a:prstGeom prst="mathMinu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6" name="Straight Arrow Connector 35">
            <a:extLst>
              <a:ext uri="{FF2B5EF4-FFF2-40B4-BE49-F238E27FC236}">
                <a16:creationId xmlns:a16="http://schemas.microsoft.com/office/drawing/2014/main" id="{5F11ECDB-9F7A-5068-39FE-E76823F2934D}"/>
              </a:ext>
            </a:extLst>
          </p:cNvPr>
          <p:cNvCxnSpPr>
            <a:cxnSpLocks/>
          </p:cNvCxnSpPr>
          <p:nvPr/>
        </p:nvCxnSpPr>
        <p:spPr>
          <a:xfrm>
            <a:off x="3242332" y="2101879"/>
            <a:ext cx="38643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63B8FBF5-E0CF-EC57-5DC5-1E4E2B46E142}"/>
              </a:ext>
            </a:extLst>
          </p:cNvPr>
          <p:cNvSpPr txBox="1"/>
          <p:nvPr/>
        </p:nvSpPr>
        <p:spPr>
          <a:xfrm>
            <a:off x="2503183" y="1883774"/>
            <a:ext cx="1640608" cy="338554"/>
          </a:xfrm>
          <a:prstGeom prst="rect">
            <a:avLst/>
          </a:prstGeom>
          <a:noFill/>
        </p:spPr>
        <p:txBody>
          <a:bodyPr wrap="square" rtlCol="0">
            <a:spAutoFit/>
          </a:bodyPr>
          <a:lstStyle/>
          <a:p>
            <a:r>
              <a:rPr lang="en-GB" sz="800" b="1">
                <a:solidFill>
                  <a:srgbClr val="0070C0"/>
                </a:solidFill>
              </a:rPr>
              <a:t>Main Entrance </a:t>
            </a:r>
          </a:p>
          <a:p>
            <a:r>
              <a:rPr lang="en-GB" sz="800" b="1" i="1"/>
              <a:t>Accessible </a:t>
            </a:r>
          </a:p>
        </p:txBody>
      </p:sp>
      <p:sp>
        <p:nvSpPr>
          <p:cNvPr id="40" name="TextBox 39">
            <a:extLst>
              <a:ext uri="{FF2B5EF4-FFF2-40B4-BE49-F238E27FC236}">
                <a16:creationId xmlns:a16="http://schemas.microsoft.com/office/drawing/2014/main" id="{B5DA3BFA-EA95-3276-D3C8-5012BA81AF34}"/>
              </a:ext>
            </a:extLst>
          </p:cNvPr>
          <p:cNvSpPr txBox="1"/>
          <p:nvPr/>
        </p:nvSpPr>
        <p:spPr>
          <a:xfrm>
            <a:off x="4853345" y="769619"/>
            <a:ext cx="1640608" cy="461665"/>
          </a:xfrm>
          <a:prstGeom prst="rect">
            <a:avLst/>
          </a:prstGeom>
          <a:noFill/>
        </p:spPr>
        <p:txBody>
          <a:bodyPr wrap="square" rtlCol="0">
            <a:spAutoFit/>
          </a:bodyPr>
          <a:lstStyle/>
          <a:p>
            <a:r>
              <a:rPr lang="en-GB" sz="800" b="1">
                <a:solidFill>
                  <a:srgbClr val="0070C0"/>
                </a:solidFill>
              </a:rPr>
              <a:t>03MS01 </a:t>
            </a:r>
          </a:p>
          <a:p>
            <a:r>
              <a:rPr lang="en-GB" sz="800" b="1" i="1"/>
              <a:t>Accessible entrance outside of building  </a:t>
            </a:r>
          </a:p>
        </p:txBody>
      </p:sp>
      <p:cxnSp>
        <p:nvCxnSpPr>
          <p:cNvPr id="45" name="Straight Arrow Connector 44">
            <a:extLst>
              <a:ext uri="{FF2B5EF4-FFF2-40B4-BE49-F238E27FC236}">
                <a16:creationId xmlns:a16="http://schemas.microsoft.com/office/drawing/2014/main" id="{C95E71A2-F2FD-0445-9B68-1B68CCDD1C44}"/>
              </a:ext>
            </a:extLst>
          </p:cNvPr>
          <p:cNvCxnSpPr>
            <a:cxnSpLocks/>
          </p:cNvCxnSpPr>
          <p:nvPr/>
        </p:nvCxnSpPr>
        <p:spPr>
          <a:xfrm>
            <a:off x="5099411" y="1231284"/>
            <a:ext cx="0" cy="3144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3" name="Arc 52">
            <a:extLst>
              <a:ext uri="{FF2B5EF4-FFF2-40B4-BE49-F238E27FC236}">
                <a16:creationId xmlns:a16="http://schemas.microsoft.com/office/drawing/2014/main" id="{04F82441-312D-9507-A961-334EA49A1688}"/>
              </a:ext>
            </a:extLst>
          </p:cNvPr>
          <p:cNvSpPr/>
          <p:nvPr/>
        </p:nvSpPr>
        <p:spPr>
          <a:xfrm rot="4931409">
            <a:off x="5973412" y="3898039"/>
            <a:ext cx="2121851" cy="3130419"/>
          </a:xfrm>
          <a:prstGeom prst="arc">
            <a:avLst>
              <a:gd name="adj1" fmla="val 15841996"/>
              <a:gd name="adj2" fmla="val 613336"/>
            </a:avLst>
          </a:prstGeom>
          <a:ln w="571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pic>
        <p:nvPicPr>
          <p:cNvPr id="56" name="Picture 55">
            <a:extLst>
              <a:ext uri="{FF2B5EF4-FFF2-40B4-BE49-F238E27FC236}">
                <a16:creationId xmlns:a16="http://schemas.microsoft.com/office/drawing/2014/main" id="{9941CC30-8E0A-A0F2-2E0E-473A6E8ABA1D}"/>
              </a:ext>
            </a:extLst>
          </p:cNvPr>
          <p:cNvPicPr>
            <a:picLocks noChangeAspect="1"/>
          </p:cNvPicPr>
          <p:nvPr/>
        </p:nvPicPr>
        <p:blipFill>
          <a:blip r:embed="rId3"/>
          <a:stretch>
            <a:fillRect/>
          </a:stretch>
        </p:blipFill>
        <p:spPr>
          <a:xfrm>
            <a:off x="9147933" y="1961078"/>
            <a:ext cx="620785" cy="380628"/>
          </a:xfrm>
          <a:prstGeom prst="rect">
            <a:avLst/>
          </a:prstGeom>
        </p:spPr>
      </p:pic>
      <p:pic>
        <p:nvPicPr>
          <p:cNvPr id="61" name="Picture 60">
            <a:extLst>
              <a:ext uri="{FF2B5EF4-FFF2-40B4-BE49-F238E27FC236}">
                <a16:creationId xmlns:a16="http://schemas.microsoft.com/office/drawing/2014/main" id="{714E3EC8-3324-D353-B3FF-311FC6CFCCFF}"/>
              </a:ext>
            </a:extLst>
          </p:cNvPr>
          <p:cNvPicPr>
            <a:picLocks noChangeAspect="1"/>
          </p:cNvPicPr>
          <p:nvPr/>
        </p:nvPicPr>
        <p:blipFill>
          <a:blip r:embed="rId4"/>
          <a:stretch>
            <a:fillRect/>
          </a:stretch>
        </p:blipFill>
        <p:spPr>
          <a:xfrm>
            <a:off x="5654083" y="4925674"/>
            <a:ext cx="191720" cy="195103"/>
          </a:xfrm>
          <a:prstGeom prst="rect">
            <a:avLst/>
          </a:prstGeom>
        </p:spPr>
      </p:pic>
      <p:pic>
        <p:nvPicPr>
          <p:cNvPr id="62" name="Picture 61">
            <a:extLst>
              <a:ext uri="{FF2B5EF4-FFF2-40B4-BE49-F238E27FC236}">
                <a16:creationId xmlns:a16="http://schemas.microsoft.com/office/drawing/2014/main" id="{447DA9F3-E83A-9AF1-64D0-B42FC66E661F}"/>
              </a:ext>
            </a:extLst>
          </p:cNvPr>
          <p:cNvPicPr>
            <a:picLocks noChangeAspect="1"/>
          </p:cNvPicPr>
          <p:nvPr/>
        </p:nvPicPr>
        <p:blipFill>
          <a:blip r:embed="rId4"/>
          <a:stretch>
            <a:fillRect/>
          </a:stretch>
        </p:blipFill>
        <p:spPr>
          <a:xfrm>
            <a:off x="9775421" y="1998138"/>
            <a:ext cx="246884" cy="251240"/>
          </a:xfrm>
          <a:prstGeom prst="rect">
            <a:avLst/>
          </a:prstGeom>
        </p:spPr>
      </p:pic>
      <p:pic>
        <p:nvPicPr>
          <p:cNvPr id="1024" name="Picture 1023">
            <a:extLst>
              <a:ext uri="{FF2B5EF4-FFF2-40B4-BE49-F238E27FC236}">
                <a16:creationId xmlns:a16="http://schemas.microsoft.com/office/drawing/2014/main" id="{25EDD9B4-E310-A389-043B-56CA5CD7CCE7}"/>
              </a:ext>
            </a:extLst>
          </p:cNvPr>
          <p:cNvPicPr>
            <a:picLocks noChangeAspect="1"/>
          </p:cNvPicPr>
          <p:nvPr/>
        </p:nvPicPr>
        <p:blipFill>
          <a:blip r:embed="rId5"/>
          <a:stretch>
            <a:fillRect/>
          </a:stretch>
        </p:blipFill>
        <p:spPr>
          <a:xfrm>
            <a:off x="5450519" y="2472950"/>
            <a:ext cx="202039" cy="218021"/>
          </a:xfrm>
          <a:prstGeom prst="rect">
            <a:avLst/>
          </a:prstGeom>
        </p:spPr>
      </p:pic>
      <p:pic>
        <p:nvPicPr>
          <p:cNvPr id="1025" name="Picture 1024">
            <a:extLst>
              <a:ext uri="{FF2B5EF4-FFF2-40B4-BE49-F238E27FC236}">
                <a16:creationId xmlns:a16="http://schemas.microsoft.com/office/drawing/2014/main" id="{A4E9C4D0-DB31-2EDB-8566-32760E00B68B}"/>
              </a:ext>
            </a:extLst>
          </p:cNvPr>
          <p:cNvPicPr>
            <a:picLocks noChangeAspect="1"/>
          </p:cNvPicPr>
          <p:nvPr/>
        </p:nvPicPr>
        <p:blipFill>
          <a:blip r:embed="rId5"/>
          <a:stretch>
            <a:fillRect/>
          </a:stretch>
        </p:blipFill>
        <p:spPr>
          <a:xfrm>
            <a:off x="4637301" y="5261668"/>
            <a:ext cx="213041" cy="229894"/>
          </a:xfrm>
          <a:prstGeom prst="rect">
            <a:avLst/>
          </a:prstGeom>
        </p:spPr>
      </p:pic>
      <p:pic>
        <p:nvPicPr>
          <p:cNvPr id="1027" name="Picture 1026">
            <a:extLst>
              <a:ext uri="{FF2B5EF4-FFF2-40B4-BE49-F238E27FC236}">
                <a16:creationId xmlns:a16="http://schemas.microsoft.com/office/drawing/2014/main" id="{DA25A868-BE91-109C-CC86-57B7F4E2A9EA}"/>
              </a:ext>
            </a:extLst>
          </p:cNvPr>
          <p:cNvPicPr>
            <a:picLocks noChangeAspect="1"/>
          </p:cNvPicPr>
          <p:nvPr/>
        </p:nvPicPr>
        <p:blipFill>
          <a:blip r:embed="rId5"/>
          <a:stretch>
            <a:fillRect/>
          </a:stretch>
        </p:blipFill>
        <p:spPr>
          <a:xfrm>
            <a:off x="9220144" y="3229950"/>
            <a:ext cx="411234" cy="443765"/>
          </a:xfrm>
          <a:prstGeom prst="rect">
            <a:avLst/>
          </a:prstGeom>
        </p:spPr>
      </p:pic>
    </p:spTree>
    <p:extLst>
      <p:ext uri="{BB962C8B-B14F-4D97-AF65-F5344CB8AC3E}">
        <p14:creationId xmlns:p14="http://schemas.microsoft.com/office/powerpoint/2010/main" val="219062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26E62EE0-2026-912E-2C25-2DD0008B4EDC}"/>
              </a:ext>
            </a:extLst>
          </p:cNvPr>
          <p:cNvCxnSpPr>
            <a:cxnSpLocks/>
          </p:cNvCxnSpPr>
          <p:nvPr/>
        </p:nvCxnSpPr>
        <p:spPr>
          <a:xfrm>
            <a:off x="4241601" y="5860111"/>
            <a:ext cx="372560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68202F7-51C4-269A-710F-A57DAEFB2D91}"/>
              </a:ext>
            </a:extLst>
          </p:cNvPr>
          <p:cNvCxnSpPr>
            <a:cxnSpLocks/>
          </p:cNvCxnSpPr>
          <p:nvPr/>
        </p:nvCxnSpPr>
        <p:spPr>
          <a:xfrm flipV="1">
            <a:off x="7967207" y="4492487"/>
            <a:ext cx="0" cy="136762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A2910E1-2678-0057-BD12-675962BB75AC}"/>
              </a:ext>
            </a:extLst>
          </p:cNvPr>
          <p:cNvCxnSpPr>
            <a:cxnSpLocks/>
          </p:cNvCxnSpPr>
          <p:nvPr/>
        </p:nvCxnSpPr>
        <p:spPr>
          <a:xfrm flipH="1" flipV="1">
            <a:off x="4032637" y="565868"/>
            <a:ext cx="3934570" cy="39266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FC2B9AD-CD35-782C-8626-D36AE8A28E64}"/>
              </a:ext>
            </a:extLst>
          </p:cNvPr>
          <p:cNvCxnSpPr>
            <a:cxnSpLocks/>
          </p:cNvCxnSpPr>
          <p:nvPr/>
        </p:nvCxnSpPr>
        <p:spPr>
          <a:xfrm flipH="1">
            <a:off x="3764943" y="2695492"/>
            <a:ext cx="47665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ED4EE87-8A22-9284-2B80-7096BE86E7D7}"/>
              </a:ext>
            </a:extLst>
          </p:cNvPr>
          <p:cNvCxnSpPr>
            <a:cxnSpLocks/>
          </p:cNvCxnSpPr>
          <p:nvPr/>
        </p:nvCxnSpPr>
        <p:spPr>
          <a:xfrm flipV="1">
            <a:off x="3764943" y="677186"/>
            <a:ext cx="0" cy="201830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2370767-B508-468A-5AFA-9D92D7FD4DA6}"/>
              </a:ext>
            </a:extLst>
          </p:cNvPr>
          <p:cNvCxnSpPr>
            <a:cxnSpLocks/>
          </p:cNvCxnSpPr>
          <p:nvPr/>
        </p:nvCxnSpPr>
        <p:spPr>
          <a:xfrm flipH="1">
            <a:off x="3764943" y="565868"/>
            <a:ext cx="267694" cy="11131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E80C8E8C-2559-780E-4639-B37A5892F868}"/>
              </a:ext>
            </a:extLst>
          </p:cNvPr>
          <p:cNvCxnSpPr>
            <a:cxnSpLocks/>
          </p:cNvCxnSpPr>
          <p:nvPr/>
        </p:nvCxnSpPr>
        <p:spPr>
          <a:xfrm>
            <a:off x="4241601" y="4134678"/>
            <a:ext cx="71206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4D803699-D94F-AFBE-AD41-821ABD777294}"/>
              </a:ext>
            </a:extLst>
          </p:cNvPr>
          <p:cNvCxnSpPr>
            <a:cxnSpLocks/>
          </p:cNvCxnSpPr>
          <p:nvPr/>
        </p:nvCxnSpPr>
        <p:spPr>
          <a:xfrm flipH="1">
            <a:off x="4953663" y="3909369"/>
            <a:ext cx="8614" cy="45589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4E3C2385-7855-894E-76A4-9F566F824D80}"/>
              </a:ext>
            </a:extLst>
          </p:cNvPr>
          <p:cNvCxnSpPr>
            <a:cxnSpLocks/>
          </p:cNvCxnSpPr>
          <p:nvPr/>
        </p:nvCxnSpPr>
        <p:spPr>
          <a:xfrm>
            <a:off x="4953662" y="4492487"/>
            <a:ext cx="1" cy="7315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0C5217FF-261B-9698-3F74-6D051FF40D7D}"/>
              </a:ext>
            </a:extLst>
          </p:cNvPr>
          <p:cNvCxnSpPr>
            <a:cxnSpLocks/>
          </p:cNvCxnSpPr>
          <p:nvPr/>
        </p:nvCxnSpPr>
        <p:spPr>
          <a:xfrm>
            <a:off x="4953662" y="5351228"/>
            <a:ext cx="0" cy="50829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3EC48FDC-5634-ED4D-1CA9-83244EF632AC}"/>
              </a:ext>
            </a:extLst>
          </p:cNvPr>
          <p:cNvCxnSpPr>
            <a:cxnSpLocks/>
          </p:cNvCxnSpPr>
          <p:nvPr/>
        </p:nvCxnSpPr>
        <p:spPr>
          <a:xfrm>
            <a:off x="4249795" y="5184250"/>
            <a:ext cx="70386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5F41E706-50FC-0AE0-0A6C-D98BE52AD6B8}"/>
              </a:ext>
            </a:extLst>
          </p:cNvPr>
          <p:cNvCxnSpPr>
            <a:cxnSpLocks/>
          </p:cNvCxnSpPr>
          <p:nvPr/>
        </p:nvCxnSpPr>
        <p:spPr>
          <a:xfrm>
            <a:off x="5101667" y="5161721"/>
            <a:ext cx="28655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0B078387-807D-879E-4FD9-77CAE814DB8C}"/>
              </a:ext>
            </a:extLst>
          </p:cNvPr>
          <p:cNvCxnSpPr>
            <a:cxnSpLocks/>
          </p:cNvCxnSpPr>
          <p:nvPr/>
        </p:nvCxnSpPr>
        <p:spPr>
          <a:xfrm>
            <a:off x="6172201" y="5161722"/>
            <a:ext cx="0" cy="69838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281420F-7FEE-DCA1-6B87-665A3E90A527}"/>
              </a:ext>
            </a:extLst>
          </p:cNvPr>
          <p:cNvCxnSpPr>
            <a:cxnSpLocks/>
          </p:cNvCxnSpPr>
          <p:nvPr/>
        </p:nvCxnSpPr>
        <p:spPr>
          <a:xfrm flipH="1">
            <a:off x="5111808" y="5257137"/>
            <a:ext cx="2029" cy="60238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AAFD3F92-648A-4F56-7BCB-26136324E80B}"/>
              </a:ext>
            </a:extLst>
          </p:cNvPr>
          <p:cNvCxnSpPr>
            <a:cxnSpLocks/>
          </p:cNvCxnSpPr>
          <p:nvPr/>
        </p:nvCxnSpPr>
        <p:spPr>
          <a:xfrm>
            <a:off x="5113837" y="4646212"/>
            <a:ext cx="0" cy="41081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7A27704F-F710-6F1D-F41E-360ED2FD9F1E}"/>
              </a:ext>
            </a:extLst>
          </p:cNvPr>
          <p:cNvCxnSpPr>
            <a:cxnSpLocks/>
          </p:cNvCxnSpPr>
          <p:nvPr/>
        </p:nvCxnSpPr>
        <p:spPr>
          <a:xfrm flipH="1">
            <a:off x="5113836" y="4374659"/>
            <a:ext cx="354805" cy="2814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53B1AB1-38F3-1FC6-7E92-1C8C88277AF4}"/>
              </a:ext>
            </a:extLst>
          </p:cNvPr>
          <p:cNvCxnSpPr>
            <a:cxnSpLocks/>
          </p:cNvCxnSpPr>
          <p:nvPr/>
        </p:nvCxnSpPr>
        <p:spPr>
          <a:xfrm flipH="1" flipV="1">
            <a:off x="5460027" y="4378519"/>
            <a:ext cx="712174" cy="78982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20AF2359-E081-A86B-54B6-91C8C54D2748}"/>
              </a:ext>
            </a:extLst>
          </p:cNvPr>
          <p:cNvCxnSpPr>
            <a:cxnSpLocks/>
          </p:cNvCxnSpPr>
          <p:nvPr/>
        </p:nvCxnSpPr>
        <p:spPr>
          <a:xfrm flipV="1">
            <a:off x="5107752" y="4534607"/>
            <a:ext cx="484183" cy="40712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67848CB8-0748-4C8B-1E36-6109D84CE446}"/>
              </a:ext>
            </a:extLst>
          </p:cNvPr>
          <p:cNvCxnSpPr>
            <a:cxnSpLocks/>
          </p:cNvCxnSpPr>
          <p:nvPr/>
        </p:nvCxnSpPr>
        <p:spPr>
          <a:xfrm>
            <a:off x="5571545" y="4249972"/>
            <a:ext cx="788227" cy="91174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CA6A2FC6-3858-97DA-76DB-FAB0F0459DBE}"/>
              </a:ext>
            </a:extLst>
          </p:cNvPr>
          <p:cNvCxnSpPr>
            <a:cxnSpLocks/>
          </p:cNvCxnSpPr>
          <p:nvPr/>
        </p:nvCxnSpPr>
        <p:spPr>
          <a:xfrm flipV="1">
            <a:off x="5571545" y="3706527"/>
            <a:ext cx="524455" cy="54344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7A4857F3-7E62-F494-25F6-95C72BF156BD}"/>
              </a:ext>
            </a:extLst>
          </p:cNvPr>
          <p:cNvCxnSpPr>
            <a:cxnSpLocks/>
          </p:cNvCxnSpPr>
          <p:nvPr/>
        </p:nvCxnSpPr>
        <p:spPr>
          <a:xfrm>
            <a:off x="5816113" y="3438901"/>
            <a:ext cx="288291" cy="27005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5C560D58-6FDB-E245-7A49-80E976950C9B}"/>
              </a:ext>
            </a:extLst>
          </p:cNvPr>
          <p:cNvCxnSpPr>
            <a:cxnSpLocks/>
          </p:cNvCxnSpPr>
          <p:nvPr/>
        </p:nvCxnSpPr>
        <p:spPr>
          <a:xfrm flipH="1">
            <a:off x="5591935" y="3452490"/>
            <a:ext cx="224178" cy="2428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9D743E29-1659-1598-9E0F-1B16136CCD26}"/>
              </a:ext>
            </a:extLst>
          </p:cNvPr>
          <p:cNvCxnSpPr>
            <a:cxnSpLocks/>
          </p:cNvCxnSpPr>
          <p:nvPr/>
        </p:nvCxnSpPr>
        <p:spPr>
          <a:xfrm flipH="1" flipV="1">
            <a:off x="4631682" y="2742492"/>
            <a:ext cx="960253" cy="94040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065DC427-A667-DA7F-1A5F-1BFF187C8C63}"/>
              </a:ext>
            </a:extLst>
          </p:cNvPr>
          <p:cNvCxnSpPr>
            <a:cxnSpLocks/>
          </p:cNvCxnSpPr>
          <p:nvPr/>
        </p:nvCxnSpPr>
        <p:spPr>
          <a:xfrm flipH="1">
            <a:off x="4243934" y="2742491"/>
            <a:ext cx="402459" cy="40478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9DBB9AF4-0698-DB28-8C05-979DEDFE59F4}"/>
              </a:ext>
            </a:extLst>
          </p:cNvPr>
          <p:cNvCxnSpPr>
            <a:cxnSpLocks/>
          </p:cNvCxnSpPr>
          <p:nvPr/>
        </p:nvCxnSpPr>
        <p:spPr>
          <a:xfrm flipH="1" flipV="1">
            <a:off x="4953662" y="3909369"/>
            <a:ext cx="617883" cy="26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9E2D3554-D3C0-26D2-9C11-34F2B4DDB10E}"/>
              </a:ext>
            </a:extLst>
          </p:cNvPr>
          <p:cNvCxnSpPr>
            <a:cxnSpLocks/>
          </p:cNvCxnSpPr>
          <p:nvPr/>
        </p:nvCxnSpPr>
        <p:spPr>
          <a:xfrm flipH="1" flipV="1">
            <a:off x="4509295" y="2882348"/>
            <a:ext cx="1055581" cy="102702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00" name="Picture 8" descr="Circular stairs from top view - Free buildings icons">
            <a:extLst>
              <a:ext uri="{FF2B5EF4-FFF2-40B4-BE49-F238E27FC236}">
                <a16:creationId xmlns:a16="http://schemas.microsoft.com/office/drawing/2014/main" id="{A988DDB8-3541-D22F-DB00-82BB8D42F1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65181" y="4086360"/>
            <a:ext cx="292159" cy="292159"/>
          </a:xfrm>
          <a:prstGeom prst="rect">
            <a:avLst/>
          </a:prstGeom>
          <a:noFill/>
          <a:extLst>
            <a:ext uri="{909E8E84-426E-40DD-AFC4-6F175D3DCCD1}">
              <a14:hiddenFill xmlns:a14="http://schemas.microsoft.com/office/drawing/2010/main">
                <a:solidFill>
                  <a:srgbClr val="FFFFFF"/>
                </a:solidFill>
              </a14:hiddenFill>
            </a:ext>
          </a:extLst>
        </p:spPr>
      </p:pic>
      <p:sp>
        <p:nvSpPr>
          <p:cNvPr id="101" name="TextBox 100">
            <a:extLst>
              <a:ext uri="{FF2B5EF4-FFF2-40B4-BE49-F238E27FC236}">
                <a16:creationId xmlns:a16="http://schemas.microsoft.com/office/drawing/2014/main" id="{DC9B5217-3702-D5F2-D780-E60C2216FFD2}"/>
              </a:ext>
            </a:extLst>
          </p:cNvPr>
          <p:cNvSpPr txBox="1"/>
          <p:nvPr/>
        </p:nvSpPr>
        <p:spPr>
          <a:xfrm>
            <a:off x="5346381" y="4658250"/>
            <a:ext cx="892840" cy="215444"/>
          </a:xfrm>
          <a:prstGeom prst="rect">
            <a:avLst/>
          </a:prstGeom>
          <a:noFill/>
        </p:spPr>
        <p:txBody>
          <a:bodyPr wrap="square" rtlCol="0">
            <a:spAutoFit/>
          </a:bodyPr>
          <a:lstStyle/>
          <a:p>
            <a:r>
              <a:rPr lang="en-GB" sz="800" b="1"/>
              <a:t>Toilets</a:t>
            </a:r>
            <a:endParaRPr lang="en-GB" sz="800"/>
          </a:p>
        </p:txBody>
      </p:sp>
      <p:sp>
        <p:nvSpPr>
          <p:cNvPr id="102" name="TextBox 101">
            <a:extLst>
              <a:ext uri="{FF2B5EF4-FFF2-40B4-BE49-F238E27FC236}">
                <a16:creationId xmlns:a16="http://schemas.microsoft.com/office/drawing/2014/main" id="{A601EB4C-69F5-E4AC-8B9D-F6988043B290}"/>
              </a:ext>
            </a:extLst>
          </p:cNvPr>
          <p:cNvSpPr txBox="1"/>
          <p:nvPr/>
        </p:nvSpPr>
        <p:spPr>
          <a:xfrm rot="18912889">
            <a:off x="5056553" y="4336067"/>
            <a:ext cx="892840" cy="215444"/>
          </a:xfrm>
          <a:prstGeom prst="rect">
            <a:avLst/>
          </a:prstGeom>
          <a:noFill/>
        </p:spPr>
        <p:txBody>
          <a:bodyPr wrap="square" rtlCol="0">
            <a:spAutoFit/>
          </a:bodyPr>
          <a:lstStyle/>
          <a:p>
            <a:r>
              <a:rPr lang="en-GB" sz="800" b="1"/>
              <a:t>Lifts</a:t>
            </a:r>
            <a:endParaRPr lang="en-GB" sz="800"/>
          </a:p>
        </p:txBody>
      </p:sp>
      <p:sp>
        <p:nvSpPr>
          <p:cNvPr id="103" name="TextBox 102">
            <a:extLst>
              <a:ext uri="{FF2B5EF4-FFF2-40B4-BE49-F238E27FC236}">
                <a16:creationId xmlns:a16="http://schemas.microsoft.com/office/drawing/2014/main" id="{FC273FD0-9550-6A13-6F0C-2D49E53BBA20}"/>
              </a:ext>
            </a:extLst>
          </p:cNvPr>
          <p:cNvSpPr txBox="1"/>
          <p:nvPr/>
        </p:nvSpPr>
        <p:spPr>
          <a:xfrm>
            <a:off x="4266126" y="4411868"/>
            <a:ext cx="814615" cy="584775"/>
          </a:xfrm>
          <a:prstGeom prst="rect">
            <a:avLst/>
          </a:prstGeom>
          <a:noFill/>
        </p:spPr>
        <p:txBody>
          <a:bodyPr wrap="square" rtlCol="0">
            <a:spAutoFit/>
          </a:bodyPr>
          <a:lstStyle/>
          <a:p>
            <a:r>
              <a:rPr lang="en-GB" sz="800" b="1" dirty="0">
                <a:solidFill>
                  <a:srgbClr val="0070C0"/>
                </a:solidFill>
              </a:rPr>
              <a:t>Parallel Session</a:t>
            </a:r>
          </a:p>
          <a:p>
            <a:r>
              <a:rPr lang="en-GB" sz="800" b="1" dirty="0">
                <a:solidFill>
                  <a:srgbClr val="0070C0"/>
                </a:solidFill>
              </a:rPr>
              <a:t>Track 5</a:t>
            </a:r>
          </a:p>
          <a:p>
            <a:r>
              <a:rPr lang="en-GB" sz="800" dirty="0"/>
              <a:t>80MS02</a:t>
            </a:r>
          </a:p>
        </p:txBody>
      </p:sp>
      <p:sp>
        <p:nvSpPr>
          <p:cNvPr id="105" name="TextBox 104">
            <a:extLst>
              <a:ext uri="{FF2B5EF4-FFF2-40B4-BE49-F238E27FC236}">
                <a16:creationId xmlns:a16="http://schemas.microsoft.com/office/drawing/2014/main" id="{31E20C1C-838F-E744-764D-36BDE373E380}"/>
              </a:ext>
            </a:extLst>
          </p:cNvPr>
          <p:cNvSpPr txBox="1"/>
          <p:nvPr/>
        </p:nvSpPr>
        <p:spPr>
          <a:xfrm>
            <a:off x="4324489" y="5311480"/>
            <a:ext cx="814615" cy="584775"/>
          </a:xfrm>
          <a:prstGeom prst="rect">
            <a:avLst/>
          </a:prstGeom>
          <a:noFill/>
        </p:spPr>
        <p:txBody>
          <a:bodyPr wrap="square" rtlCol="0">
            <a:spAutoFit/>
          </a:bodyPr>
          <a:lstStyle/>
          <a:p>
            <a:r>
              <a:rPr lang="en-GB" sz="800" b="1" dirty="0">
                <a:solidFill>
                  <a:srgbClr val="0070C0"/>
                </a:solidFill>
              </a:rPr>
              <a:t>Parallel Session</a:t>
            </a:r>
          </a:p>
          <a:p>
            <a:r>
              <a:rPr lang="en-GB" sz="800" b="1" dirty="0">
                <a:solidFill>
                  <a:srgbClr val="0070C0"/>
                </a:solidFill>
              </a:rPr>
              <a:t>Track 4</a:t>
            </a:r>
          </a:p>
          <a:p>
            <a:r>
              <a:rPr lang="en-GB" sz="800" dirty="0"/>
              <a:t>81MS02</a:t>
            </a:r>
          </a:p>
        </p:txBody>
      </p:sp>
      <p:sp>
        <p:nvSpPr>
          <p:cNvPr id="106" name="TextBox 105">
            <a:extLst>
              <a:ext uri="{FF2B5EF4-FFF2-40B4-BE49-F238E27FC236}">
                <a16:creationId xmlns:a16="http://schemas.microsoft.com/office/drawing/2014/main" id="{A305B0C5-31EC-8B12-85B2-CDAFECC8D54E}"/>
              </a:ext>
            </a:extLst>
          </p:cNvPr>
          <p:cNvSpPr txBox="1"/>
          <p:nvPr/>
        </p:nvSpPr>
        <p:spPr>
          <a:xfrm>
            <a:off x="5349843" y="5296894"/>
            <a:ext cx="814615" cy="584775"/>
          </a:xfrm>
          <a:prstGeom prst="rect">
            <a:avLst/>
          </a:prstGeom>
          <a:noFill/>
        </p:spPr>
        <p:txBody>
          <a:bodyPr wrap="square" rtlCol="0">
            <a:spAutoFit/>
          </a:bodyPr>
          <a:lstStyle/>
          <a:p>
            <a:r>
              <a:rPr lang="en-GB" sz="800" b="1" dirty="0">
                <a:solidFill>
                  <a:srgbClr val="0070C0"/>
                </a:solidFill>
              </a:rPr>
              <a:t>Parallel Session </a:t>
            </a:r>
          </a:p>
          <a:p>
            <a:r>
              <a:rPr lang="en-GB" sz="800" b="1" dirty="0">
                <a:solidFill>
                  <a:srgbClr val="0070C0"/>
                </a:solidFill>
              </a:rPr>
              <a:t>Track 3</a:t>
            </a:r>
          </a:p>
          <a:p>
            <a:r>
              <a:rPr lang="en-GB" sz="800" dirty="0"/>
              <a:t>39MS02</a:t>
            </a:r>
          </a:p>
        </p:txBody>
      </p:sp>
      <p:sp>
        <p:nvSpPr>
          <p:cNvPr id="107" name="TextBox 106">
            <a:extLst>
              <a:ext uri="{FF2B5EF4-FFF2-40B4-BE49-F238E27FC236}">
                <a16:creationId xmlns:a16="http://schemas.microsoft.com/office/drawing/2014/main" id="{FCF534B0-3C2A-BF53-1BF4-C26C7DA4ABB0}"/>
              </a:ext>
            </a:extLst>
          </p:cNvPr>
          <p:cNvSpPr txBox="1"/>
          <p:nvPr/>
        </p:nvSpPr>
        <p:spPr>
          <a:xfrm>
            <a:off x="4995809" y="2577506"/>
            <a:ext cx="1640608" cy="215444"/>
          </a:xfrm>
          <a:prstGeom prst="rect">
            <a:avLst/>
          </a:prstGeom>
          <a:noFill/>
        </p:spPr>
        <p:txBody>
          <a:bodyPr wrap="square" rtlCol="0">
            <a:spAutoFit/>
          </a:bodyPr>
          <a:lstStyle/>
          <a:p>
            <a:r>
              <a:rPr lang="en-GB" sz="800" b="1"/>
              <a:t>Other Offices</a:t>
            </a:r>
            <a:endParaRPr lang="en-GB" sz="800"/>
          </a:p>
        </p:txBody>
      </p:sp>
      <p:sp>
        <p:nvSpPr>
          <p:cNvPr id="108" name="TextBox 107">
            <a:extLst>
              <a:ext uri="{FF2B5EF4-FFF2-40B4-BE49-F238E27FC236}">
                <a16:creationId xmlns:a16="http://schemas.microsoft.com/office/drawing/2014/main" id="{A2793048-F167-07C7-DC78-2B78B2F37D37}"/>
              </a:ext>
            </a:extLst>
          </p:cNvPr>
          <p:cNvSpPr txBox="1"/>
          <p:nvPr/>
        </p:nvSpPr>
        <p:spPr>
          <a:xfrm>
            <a:off x="6765114" y="5454450"/>
            <a:ext cx="1640608" cy="215444"/>
          </a:xfrm>
          <a:prstGeom prst="rect">
            <a:avLst/>
          </a:prstGeom>
          <a:noFill/>
        </p:spPr>
        <p:txBody>
          <a:bodyPr wrap="square" rtlCol="0">
            <a:spAutoFit/>
          </a:bodyPr>
          <a:lstStyle/>
          <a:p>
            <a:r>
              <a:rPr lang="en-GB" sz="800" b="1"/>
              <a:t>Other Offices</a:t>
            </a:r>
            <a:endParaRPr lang="en-GB" sz="800"/>
          </a:p>
        </p:txBody>
      </p:sp>
      <p:sp>
        <p:nvSpPr>
          <p:cNvPr id="109" name="TextBox 108">
            <a:extLst>
              <a:ext uri="{FF2B5EF4-FFF2-40B4-BE49-F238E27FC236}">
                <a16:creationId xmlns:a16="http://schemas.microsoft.com/office/drawing/2014/main" id="{0D6F0FC8-2DEA-BE92-4137-07E342C76249}"/>
              </a:ext>
            </a:extLst>
          </p:cNvPr>
          <p:cNvSpPr txBox="1"/>
          <p:nvPr/>
        </p:nvSpPr>
        <p:spPr>
          <a:xfrm>
            <a:off x="4216781" y="3837196"/>
            <a:ext cx="1640608" cy="215444"/>
          </a:xfrm>
          <a:prstGeom prst="rect">
            <a:avLst/>
          </a:prstGeom>
          <a:noFill/>
        </p:spPr>
        <p:txBody>
          <a:bodyPr wrap="square" rtlCol="0">
            <a:spAutoFit/>
          </a:bodyPr>
          <a:lstStyle/>
          <a:p>
            <a:r>
              <a:rPr lang="en-GB" sz="800" b="1"/>
              <a:t>Other Offices</a:t>
            </a:r>
            <a:endParaRPr lang="en-GB" sz="800"/>
          </a:p>
        </p:txBody>
      </p:sp>
      <p:sp>
        <p:nvSpPr>
          <p:cNvPr id="110" name="TextBox 109">
            <a:extLst>
              <a:ext uri="{FF2B5EF4-FFF2-40B4-BE49-F238E27FC236}">
                <a16:creationId xmlns:a16="http://schemas.microsoft.com/office/drawing/2014/main" id="{27F0AA51-BFCE-2C70-B9F4-A3016EC43B89}"/>
              </a:ext>
            </a:extLst>
          </p:cNvPr>
          <p:cNvSpPr txBox="1"/>
          <p:nvPr/>
        </p:nvSpPr>
        <p:spPr>
          <a:xfrm>
            <a:off x="4296" y="26566"/>
            <a:ext cx="1262743" cy="338554"/>
          </a:xfrm>
          <a:prstGeom prst="rect">
            <a:avLst/>
          </a:prstGeom>
          <a:noFill/>
        </p:spPr>
        <p:txBody>
          <a:bodyPr wrap="square" rtlCol="0">
            <a:spAutoFit/>
          </a:bodyPr>
          <a:lstStyle/>
          <a:p>
            <a:r>
              <a:rPr lang="en-GB" sz="800" b="1"/>
              <a:t>RIK MEDLIK BUILDING</a:t>
            </a:r>
          </a:p>
          <a:p>
            <a:r>
              <a:rPr lang="en-GB" sz="800" b="1"/>
              <a:t>FIRST FLOOR</a:t>
            </a:r>
          </a:p>
        </p:txBody>
      </p:sp>
      <p:cxnSp>
        <p:nvCxnSpPr>
          <p:cNvPr id="111" name="Straight Connector 110">
            <a:extLst>
              <a:ext uri="{FF2B5EF4-FFF2-40B4-BE49-F238E27FC236}">
                <a16:creationId xmlns:a16="http://schemas.microsoft.com/office/drawing/2014/main" id="{9DAAE3CE-875F-EAF0-109F-FBE8C89BF8DF}"/>
              </a:ext>
            </a:extLst>
          </p:cNvPr>
          <p:cNvCxnSpPr>
            <a:cxnSpLocks/>
          </p:cNvCxnSpPr>
          <p:nvPr/>
        </p:nvCxnSpPr>
        <p:spPr>
          <a:xfrm flipH="1" flipV="1">
            <a:off x="4235657" y="3190752"/>
            <a:ext cx="727407" cy="72276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5" name="Isosceles Triangle 114">
            <a:extLst>
              <a:ext uri="{FF2B5EF4-FFF2-40B4-BE49-F238E27FC236}">
                <a16:creationId xmlns:a16="http://schemas.microsoft.com/office/drawing/2014/main" id="{BCA5A818-6D0F-7632-C998-89165FB495BE}"/>
              </a:ext>
            </a:extLst>
          </p:cNvPr>
          <p:cNvSpPr/>
          <p:nvPr/>
        </p:nvSpPr>
        <p:spPr>
          <a:xfrm>
            <a:off x="4962277" y="3614905"/>
            <a:ext cx="602599" cy="294464"/>
          </a:xfrm>
          <a:prstGeom prst="triangle">
            <a:avLst/>
          </a:prstGeom>
          <a:solidFill>
            <a:schemeClr val="bg2">
              <a:lumMod val="75000"/>
            </a:schemeClr>
          </a:solidFill>
          <a:ln>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6" name="Rectangle 115">
            <a:extLst>
              <a:ext uri="{FF2B5EF4-FFF2-40B4-BE49-F238E27FC236}">
                <a16:creationId xmlns:a16="http://schemas.microsoft.com/office/drawing/2014/main" id="{B9E99B08-A7F5-B2A2-B513-FAEC45DB0D7E}"/>
              </a:ext>
            </a:extLst>
          </p:cNvPr>
          <p:cNvSpPr/>
          <p:nvPr/>
        </p:nvSpPr>
        <p:spPr>
          <a:xfrm rot="18849801">
            <a:off x="4534225" y="2871469"/>
            <a:ext cx="423960" cy="1043124"/>
          </a:xfrm>
          <a:prstGeom prst="rect">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17" name="Straight Connector 116">
            <a:extLst>
              <a:ext uri="{FF2B5EF4-FFF2-40B4-BE49-F238E27FC236}">
                <a16:creationId xmlns:a16="http://schemas.microsoft.com/office/drawing/2014/main" id="{6579F0C7-2B6D-CE2B-CEDB-990371CE75B8}"/>
              </a:ext>
            </a:extLst>
          </p:cNvPr>
          <p:cNvCxnSpPr>
            <a:cxnSpLocks/>
          </p:cNvCxnSpPr>
          <p:nvPr/>
        </p:nvCxnSpPr>
        <p:spPr>
          <a:xfrm flipH="1" flipV="1">
            <a:off x="4519593" y="2877590"/>
            <a:ext cx="1051951" cy="10404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97989F8F-D89B-9915-1DC7-F289935DDFDF}"/>
              </a:ext>
            </a:extLst>
          </p:cNvPr>
          <p:cNvCxnSpPr>
            <a:cxnSpLocks/>
          </p:cNvCxnSpPr>
          <p:nvPr/>
        </p:nvCxnSpPr>
        <p:spPr>
          <a:xfrm flipH="1" flipV="1">
            <a:off x="4953663" y="3904676"/>
            <a:ext cx="616362" cy="1395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3A313F5A-D7C7-69A0-1CCC-C86AC09C10E6}"/>
              </a:ext>
            </a:extLst>
          </p:cNvPr>
          <p:cNvCxnSpPr>
            <a:cxnSpLocks/>
          </p:cNvCxnSpPr>
          <p:nvPr/>
        </p:nvCxnSpPr>
        <p:spPr>
          <a:xfrm flipH="1" flipV="1">
            <a:off x="4234082" y="3182653"/>
            <a:ext cx="720593" cy="7323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10A3C6F6-25D0-98F5-90D3-0E3C789E843B}"/>
              </a:ext>
            </a:extLst>
          </p:cNvPr>
          <p:cNvCxnSpPr>
            <a:cxnSpLocks/>
          </p:cNvCxnSpPr>
          <p:nvPr/>
        </p:nvCxnSpPr>
        <p:spPr>
          <a:xfrm flipH="1">
            <a:off x="4230191" y="2871971"/>
            <a:ext cx="284253" cy="29160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0195E306-EA5F-8DBD-EF61-B01056CE8192}"/>
              </a:ext>
            </a:extLst>
          </p:cNvPr>
          <p:cNvCxnSpPr>
            <a:cxnSpLocks/>
          </p:cNvCxnSpPr>
          <p:nvPr/>
        </p:nvCxnSpPr>
        <p:spPr>
          <a:xfrm flipV="1">
            <a:off x="4241601" y="2695492"/>
            <a:ext cx="0" cy="31646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23" name="Picture 122">
            <a:extLst>
              <a:ext uri="{FF2B5EF4-FFF2-40B4-BE49-F238E27FC236}">
                <a16:creationId xmlns:a16="http://schemas.microsoft.com/office/drawing/2014/main" id="{7EE8DCA7-E726-2B21-A643-A778DA04420F}"/>
              </a:ext>
            </a:extLst>
          </p:cNvPr>
          <p:cNvPicPr>
            <a:picLocks noChangeAspect="1"/>
          </p:cNvPicPr>
          <p:nvPr/>
        </p:nvPicPr>
        <p:blipFill>
          <a:blip r:embed="rId3"/>
          <a:stretch>
            <a:fillRect/>
          </a:stretch>
        </p:blipFill>
        <p:spPr>
          <a:xfrm>
            <a:off x="5293479" y="4880031"/>
            <a:ext cx="408767" cy="250631"/>
          </a:xfrm>
          <a:prstGeom prst="rect">
            <a:avLst/>
          </a:prstGeom>
        </p:spPr>
      </p:pic>
      <p:pic>
        <p:nvPicPr>
          <p:cNvPr id="2" name="Picture 1">
            <a:extLst>
              <a:ext uri="{FF2B5EF4-FFF2-40B4-BE49-F238E27FC236}">
                <a16:creationId xmlns:a16="http://schemas.microsoft.com/office/drawing/2014/main" id="{4298D738-05F8-0E0E-21B2-ED8CC725C8AF}"/>
              </a:ext>
            </a:extLst>
          </p:cNvPr>
          <p:cNvPicPr>
            <a:picLocks noChangeAspect="1"/>
          </p:cNvPicPr>
          <p:nvPr/>
        </p:nvPicPr>
        <p:blipFill>
          <a:blip r:embed="rId4"/>
          <a:stretch>
            <a:fillRect/>
          </a:stretch>
        </p:blipFill>
        <p:spPr>
          <a:xfrm>
            <a:off x="5675331" y="4897582"/>
            <a:ext cx="191720" cy="195103"/>
          </a:xfrm>
          <a:prstGeom prst="rect">
            <a:avLst/>
          </a:prstGeom>
        </p:spPr>
      </p:pic>
      <p:pic>
        <p:nvPicPr>
          <p:cNvPr id="8" name="Picture 7">
            <a:extLst>
              <a:ext uri="{FF2B5EF4-FFF2-40B4-BE49-F238E27FC236}">
                <a16:creationId xmlns:a16="http://schemas.microsoft.com/office/drawing/2014/main" id="{3E764B28-A20A-71E7-AEB5-64F86B3E595B}"/>
              </a:ext>
            </a:extLst>
          </p:cNvPr>
          <p:cNvPicPr>
            <a:picLocks noChangeAspect="1"/>
          </p:cNvPicPr>
          <p:nvPr/>
        </p:nvPicPr>
        <p:blipFill>
          <a:blip r:embed="rId3"/>
          <a:stretch>
            <a:fillRect/>
          </a:stretch>
        </p:blipFill>
        <p:spPr>
          <a:xfrm>
            <a:off x="8967942" y="1657341"/>
            <a:ext cx="727135" cy="445835"/>
          </a:xfrm>
          <a:prstGeom prst="rect">
            <a:avLst/>
          </a:prstGeom>
        </p:spPr>
      </p:pic>
      <p:pic>
        <p:nvPicPr>
          <p:cNvPr id="9" name="Picture 8">
            <a:extLst>
              <a:ext uri="{FF2B5EF4-FFF2-40B4-BE49-F238E27FC236}">
                <a16:creationId xmlns:a16="http://schemas.microsoft.com/office/drawing/2014/main" id="{3D3372A3-FAAF-2B71-27BF-93DC2620C89D}"/>
              </a:ext>
            </a:extLst>
          </p:cNvPr>
          <p:cNvPicPr>
            <a:picLocks noChangeAspect="1"/>
          </p:cNvPicPr>
          <p:nvPr/>
        </p:nvPicPr>
        <p:blipFill>
          <a:blip r:embed="rId4"/>
          <a:stretch>
            <a:fillRect/>
          </a:stretch>
        </p:blipFill>
        <p:spPr>
          <a:xfrm>
            <a:off x="9644856" y="1686339"/>
            <a:ext cx="338585" cy="344560"/>
          </a:xfrm>
          <a:prstGeom prst="rect">
            <a:avLst/>
          </a:prstGeom>
        </p:spPr>
      </p:pic>
      <p:cxnSp>
        <p:nvCxnSpPr>
          <p:cNvPr id="3" name="Straight Connector 2">
            <a:extLst>
              <a:ext uri="{FF2B5EF4-FFF2-40B4-BE49-F238E27FC236}">
                <a16:creationId xmlns:a16="http://schemas.microsoft.com/office/drawing/2014/main" id="{6A1CE095-A520-9218-CFC1-D6F674B85777}"/>
              </a:ext>
            </a:extLst>
          </p:cNvPr>
          <p:cNvCxnSpPr>
            <a:cxnSpLocks/>
          </p:cNvCxnSpPr>
          <p:nvPr/>
        </p:nvCxnSpPr>
        <p:spPr>
          <a:xfrm flipV="1">
            <a:off x="5221307" y="3095336"/>
            <a:ext cx="231053" cy="22371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5A7D217-441A-9E62-EA21-64DB499FB49E}"/>
              </a:ext>
            </a:extLst>
          </p:cNvPr>
          <p:cNvSpPr txBox="1"/>
          <p:nvPr/>
        </p:nvSpPr>
        <p:spPr>
          <a:xfrm rot="2676067">
            <a:off x="5093350" y="3568893"/>
            <a:ext cx="1640608" cy="307777"/>
          </a:xfrm>
          <a:prstGeom prst="rect">
            <a:avLst/>
          </a:prstGeom>
          <a:noFill/>
        </p:spPr>
        <p:txBody>
          <a:bodyPr wrap="square" rtlCol="0">
            <a:spAutoFit/>
          </a:bodyPr>
          <a:lstStyle/>
          <a:p>
            <a:r>
              <a:rPr lang="en-GB" sz="700" b="1" dirty="0">
                <a:solidFill>
                  <a:schemeClr val="accent1"/>
                </a:solidFill>
              </a:rPr>
              <a:t>Quiet Room</a:t>
            </a:r>
          </a:p>
          <a:p>
            <a:r>
              <a:rPr lang="en-GB" sz="700" dirty="0"/>
              <a:t>01 MS 02</a:t>
            </a:r>
          </a:p>
        </p:txBody>
      </p:sp>
      <p:cxnSp>
        <p:nvCxnSpPr>
          <p:cNvPr id="13" name="Straight Connector 12">
            <a:extLst>
              <a:ext uri="{FF2B5EF4-FFF2-40B4-BE49-F238E27FC236}">
                <a16:creationId xmlns:a16="http://schemas.microsoft.com/office/drawing/2014/main" id="{A33D0BD1-68EF-4B17-BD05-D355DB61A219}"/>
              </a:ext>
            </a:extLst>
          </p:cNvPr>
          <p:cNvCxnSpPr>
            <a:cxnSpLocks/>
          </p:cNvCxnSpPr>
          <p:nvPr/>
        </p:nvCxnSpPr>
        <p:spPr>
          <a:xfrm flipH="1" flipV="1">
            <a:off x="5452360" y="3095336"/>
            <a:ext cx="377427" cy="36444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6A878F4E-F98D-84B5-E6F5-51FDF5CC90BE}"/>
              </a:ext>
            </a:extLst>
          </p:cNvPr>
          <p:cNvSpPr txBox="1"/>
          <p:nvPr/>
        </p:nvSpPr>
        <p:spPr>
          <a:xfrm>
            <a:off x="8930379" y="913319"/>
            <a:ext cx="2994873" cy="3970318"/>
          </a:xfrm>
          <a:prstGeom prst="rect">
            <a:avLst/>
          </a:prstGeom>
          <a:noFill/>
          <a:ln w="12700">
            <a:solidFill>
              <a:schemeClr val="tx1"/>
            </a:solidFill>
          </a:ln>
        </p:spPr>
        <p:txBody>
          <a:bodyPr wrap="square" rtlCol="0">
            <a:spAutoFit/>
          </a:bodyPr>
          <a:lstStyle/>
          <a:p>
            <a:r>
              <a:rPr lang="en-GB" b="1" dirty="0">
                <a:solidFill>
                  <a:srgbClr val="0070C0"/>
                </a:solidFill>
              </a:rPr>
              <a:t>Key: </a:t>
            </a:r>
          </a:p>
          <a:p>
            <a:r>
              <a:rPr lang="en-GB" b="1" dirty="0">
                <a:solidFill>
                  <a:srgbClr val="0070C0"/>
                </a:solidFill>
              </a:rPr>
              <a:t>                      </a:t>
            </a:r>
          </a:p>
          <a:p>
            <a:endParaRPr lang="en-GB" b="1" dirty="0">
              <a:solidFill>
                <a:srgbClr val="0070C0"/>
              </a:solidFill>
            </a:endParaRPr>
          </a:p>
          <a:p>
            <a:r>
              <a:rPr lang="en-GB" b="1" dirty="0">
                <a:solidFill>
                  <a:srgbClr val="0070C0"/>
                </a:solidFill>
              </a:rPr>
              <a:t>                      </a:t>
            </a:r>
          </a:p>
          <a:p>
            <a:endParaRPr lang="en-GB" b="1" dirty="0">
              <a:solidFill>
                <a:srgbClr val="0070C0"/>
              </a:solidFill>
            </a:endParaRPr>
          </a:p>
          <a:p>
            <a:r>
              <a:rPr lang="en-GB" b="1" dirty="0">
                <a:solidFill>
                  <a:srgbClr val="0070C0"/>
                </a:solidFill>
              </a:rPr>
              <a:t>Accessible Toilets and Changing Facilities </a:t>
            </a:r>
          </a:p>
          <a:p>
            <a:endParaRPr lang="en-GB" b="1" dirty="0">
              <a:solidFill>
                <a:srgbClr val="0070C0"/>
              </a:solidFill>
            </a:endParaRPr>
          </a:p>
          <a:p>
            <a:r>
              <a:rPr lang="en-GB" b="1" dirty="0">
                <a:solidFill>
                  <a:srgbClr val="0070C0"/>
                </a:solidFill>
              </a:rPr>
              <a:t>Room 01 MS 02</a:t>
            </a:r>
          </a:p>
          <a:p>
            <a:r>
              <a:rPr lang="en-GB" b="1" dirty="0">
                <a:solidFill>
                  <a:srgbClr val="0070C0"/>
                </a:solidFill>
              </a:rPr>
              <a:t>Quiet Room</a:t>
            </a:r>
          </a:p>
          <a:p>
            <a:endParaRPr lang="en-GB" b="1" dirty="0">
              <a:solidFill>
                <a:srgbClr val="0070C0"/>
              </a:solidFill>
            </a:endParaRPr>
          </a:p>
          <a:p>
            <a:endParaRPr lang="en-GB" b="1" dirty="0">
              <a:solidFill>
                <a:srgbClr val="0070C0"/>
              </a:solidFill>
            </a:endParaRPr>
          </a:p>
          <a:p>
            <a:r>
              <a:rPr lang="en-GB" b="1" dirty="0">
                <a:solidFill>
                  <a:srgbClr val="0070C0"/>
                </a:solidFill>
              </a:rPr>
              <a:t>           </a:t>
            </a:r>
          </a:p>
          <a:p>
            <a:endParaRPr lang="en-GB" b="1" dirty="0">
              <a:solidFill>
                <a:srgbClr val="0070C0"/>
              </a:solidFill>
            </a:endParaRPr>
          </a:p>
        </p:txBody>
      </p:sp>
    </p:spTree>
    <p:extLst>
      <p:ext uri="{BB962C8B-B14F-4D97-AF65-F5344CB8AC3E}">
        <p14:creationId xmlns:p14="http://schemas.microsoft.com/office/powerpoint/2010/main" val="22467816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C8953A0424C8E4C9AB3230C185C9BFB" ma:contentTypeVersion="3" ma:contentTypeDescription="Create a new document." ma:contentTypeScope="" ma:versionID="5637d8f41b4da53b952c4aae9645b028">
  <xsd:schema xmlns:xsd="http://www.w3.org/2001/XMLSchema" xmlns:xs="http://www.w3.org/2001/XMLSchema" xmlns:p="http://schemas.microsoft.com/office/2006/metadata/properties" xmlns:ns2="a1862649-e1ef-43d3-a637-16e7ed31fc7c" targetNamespace="http://schemas.microsoft.com/office/2006/metadata/properties" ma:root="true" ma:fieldsID="b8666245a426645a850f31501f94c3e7" ns2:_="">
    <xsd:import namespace="a1862649-e1ef-43d3-a637-16e7ed31fc7c"/>
    <xsd:element name="properties">
      <xsd:complexType>
        <xsd:sequence>
          <xsd:element name="documentManagement">
            <xsd:complexType>
              <xsd:all>
                <xsd:element ref="ns2:MediaServiceMetadata" minOccurs="0"/>
                <xsd:element ref="ns2:MediaServiceFastMetadata"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1862649-e1ef-43d3-a637-16e7ed31fc7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4529FD8-1203-4672-B45E-3C075C70ADD7}">
  <ds:schemaRefs>
    <ds:schemaRef ds:uri="http://schemas.microsoft.com/sharepoint/v3/contenttype/forms"/>
  </ds:schemaRefs>
</ds:datastoreItem>
</file>

<file path=customXml/itemProps2.xml><?xml version="1.0" encoding="utf-8"?>
<ds:datastoreItem xmlns:ds="http://schemas.openxmlformats.org/officeDocument/2006/customXml" ds:itemID="{8D698C5D-8013-4217-81F5-70E0FCD6C1F8}">
  <ds:schemaRefs>
    <ds:schemaRef ds:uri="a1862649-e1ef-43d3-a637-16e7ed31fc7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C6C301E6-4152-4A57-A331-A77F9732A3A9}">
  <ds:schemaRefs>
    <ds:schemaRef ds:uri="a1862649-e1ef-43d3-a637-16e7ed31fc7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6b902693-1074-40aa-9e21-d89446a2ebb5}" enabled="0" method="" siteId="{6b902693-1074-40aa-9e21-d89446a2ebb5}" removed="1"/>
</clbl:labelList>
</file>

<file path=docProps/app.xml><?xml version="1.0" encoding="utf-8"?>
<Properties xmlns="http://schemas.openxmlformats.org/officeDocument/2006/extended-properties" xmlns:vt="http://schemas.openxmlformats.org/officeDocument/2006/docPropsVTypes">
  <TotalTime>70</TotalTime>
  <Words>963</Words>
  <Application>Microsoft Macintosh PowerPoint</Application>
  <PresentationFormat>Widescreen</PresentationFormat>
  <Paragraphs>177</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Arial,Sans-Serif</vt:lpstr>
      <vt:lpstr>Calibri</vt:lpstr>
      <vt:lpstr>Calibri Light</vt:lpstr>
      <vt:lpstr>Proxima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McCormack, Anna (Events)</dc:creator>
  <cp:lastModifiedBy>Rob Edwards</cp:lastModifiedBy>
  <cp:revision>323</cp:revision>
  <cp:lastPrinted>2023-08-22T09:21:09Z</cp:lastPrinted>
  <dcterms:created xsi:type="dcterms:W3CDTF">2023-08-21T13:51:51Z</dcterms:created>
  <dcterms:modified xsi:type="dcterms:W3CDTF">2023-08-28T11:25:05Z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0x0101001B07A1DDF6AAA34A82D05EFFC6607E2E0007A96D761805B64FA6CA2C51B1D7EAB4</vt:lpwstr>
  </property>
</Properties>
</file>