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33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A39B709-B73E-4DB1-84A3-1896694CA359}">
          <p14:sldIdLst>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mmor\Documents\Demographic%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mmor\Documents\Demographic%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mmor\Documents\Demographic%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mmor\Documents\Demographic%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Enterprise</a:t>
            </a:r>
            <a:r>
              <a:rPr lang="en-GB" baseline="0"/>
              <a:t> Engagement (Pre)</a:t>
            </a:r>
            <a:endParaRPr lang="en-GB"/>
          </a:p>
        </c:rich>
      </c:tx>
      <c:layout>
        <c:manualLayout>
          <c:xMode val="edge"/>
          <c:yMode val="edge"/>
          <c:x val="6.6985789771873194E-2"/>
          <c:y val="0.162642860538855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00476227641148"/>
          <c:y val="0.33705809997159603"/>
          <c:w val="0.33990296229491102"/>
          <c:h val="0.57339877336512701"/>
        </c:manualLayout>
      </c:layout>
      <c:pieChart>
        <c:varyColors val="1"/>
        <c:ser>
          <c:idx val="0"/>
          <c:order val="0"/>
          <c:dPt>
            <c:idx val="0"/>
            <c:bubble3D val="0"/>
            <c:spPr>
              <a:solidFill>
                <a:schemeClr val="dk1">
                  <a:tint val="8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18D-488D-AE8F-885B6FE42E48}"/>
              </c:ext>
            </c:extLst>
          </c:dPt>
          <c:dPt>
            <c:idx val="1"/>
            <c:bubble3D val="0"/>
            <c:spPr>
              <a:solidFill>
                <a:schemeClr val="dk1">
                  <a:tint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18D-488D-AE8F-885B6FE42E48}"/>
              </c:ext>
            </c:extLst>
          </c:dPt>
          <c:dPt>
            <c:idx val="2"/>
            <c:bubble3D val="0"/>
            <c:spPr>
              <a:solidFill>
                <a:schemeClr val="dk1">
                  <a:tint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18D-488D-AE8F-885B6FE42E48}"/>
              </c:ext>
            </c:extLst>
          </c:dPt>
          <c:dPt>
            <c:idx val="3"/>
            <c:bubble3D val="0"/>
            <c:spPr>
              <a:solidFill>
                <a:schemeClr val="dk1">
                  <a:tint val="9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18D-488D-AE8F-885B6FE42E48}"/>
              </c:ext>
            </c:extLst>
          </c:dPt>
          <c:dPt>
            <c:idx val="4"/>
            <c:bubble3D val="0"/>
            <c:spPr>
              <a:solidFill>
                <a:schemeClr val="dk1">
                  <a:tint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18D-488D-AE8F-885B6FE42E48}"/>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 Engagement (2)'!$B$3:$B$7</c:f>
              <c:strCache>
                <c:ptCount val="5"/>
                <c:pt idx="0">
                  <c:v>Business</c:v>
                </c:pt>
                <c:pt idx="1">
                  <c:v>Arts and Humanities</c:v>
                </c:pt>
                <c:pt idx="2">
                  <c:v>Science and Engineering</c:v>
                </c:pt>
                <c:pt idx="3">
                  <c:v>HHS and PUPSMED</c:v>
                </c:pt>
                <c:pt idx="4">
                  <c:v>Unknown</c:v>
                </c:pt>
              </c:strCache>
            </c:strRef>
          </c:cat>
          <c:val>
            <c:numRef>
              <c:f>'Pre Engagement (2)'!$C$3:$C$7</c:f>
              <c:numCache>
                <c:formatCode>###0.0</c:formatCode>
                <c:ptCount val="5"/>
                <c:pt idx="0">
                  <c:v>82.352941176470281</c:v>
                </c:pt>
                <c:pt idx="1">
                  <c:v>1.680672268907563</c:v>
                </c:pt>
                <c:pt idx="2">
                  <c:v>8.403361344537803</c:v>
                </c:pt>
                <c:pt idx="3">
                  <c:v>3.3613445378151261</c:v>
                </c:pt>
                <c:pt idx="4">
                  <c:v>4.2016806722689077</c:v>
                </c:pt>
              </c:numCache>
            </c:numRef>
          </c:val>
          <c:extLst>
            <c:ext xmlns:c16="http://schemas.microsoft.com/office/drawing/2014/chart" uri="{C3380CC4-5D6E-409C-BE32-E72D297353CC}">
              <c16:uniqueId val="{0000000A-018D-488D-AE8F-885B6FE42E48}"/>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8026312403178099"/>
          <c:y val="1.31019469057129E-2"/>
          <c:w val="0.74094155769075098"/>
          <c:h val="0.1465798196498080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Non-Engagement</a:t>
            </a:r>
            <a:r>
              <a:rPr lang="en-GB" baseline="0"/>
              <a:t> (Post)</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7493334146397199"/>
          <c:y val="0.24786599591717701"/>
          <c:w val="0.595922281254049"/>
          <c:h val="0.71248578302712096"/>
        </c:manualLayout>
      </c:layout>
      <c:pieChart>
        <c:varyColors val="1"/>
        <c:ser>
          <c:idx val="0"/>
          <c:order val="0"/>
          <c:dPt>
            <c:idx val="0"/>
            <c:bubble3D val="0"/>
            <c:spPr>
              <a:solidFill>
                <a:schemeClr val="dk1">
                  <a:tint val="8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18-47C8-A0A4-22D95077E8AA}"/>
              </c:ext>
            </c:extLst>
          </c:dPt>
          <c:dPt>
            <c:idx val="1"/>
            <c:bubble3D val="0"/>
            <c:spPr>
              <a:solidFill>
                <a:schemeClr val="dk1">
                  <a:tint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18-47C8-A0A4-22D95077E8AA}"/>
              </c:ext>
            </c:extLst>
          </c:dPt>
          <c:dPt>
            <c:idx val="2"/>
            <c:bubble3D val="0"/>
            <c:spPr>
              <a:solidFill>
                <a:schemeClr val="dk1">
                  <a:tint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D18-47C8-A0A4-22D95077E8AA}"/>
              </c:ext>
            </c:extLst>
          </c:dPt>
          <c:dPt>
            <c:idx val="3"/>
            <c:bubble3D val="0"/>
            <c:spPr>
              <a:solidFill>
                <a:schemeClr val="dk1">
                  <a:tint val="9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D18-47C8-A0A4-22D95077E8AA}"/>
              </c:ext>
            </c:extLst>
          </c:dPt>
          <c:dPt>
            <c:idx val="4"/>
            <c:bubble3D val="0"/>
            <c:spPr>
              <a:solidFill>
                <a:schemeClr val="dk1">
                  <a:tint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D18-47C8-A0A4-22D95077E8A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'Post Non-Engagement'!$B$3:$B$7</c:f>
              <c:strCache>
                <c:ptCount val="5"/>
                <c:pt idx="0">
                  <c:v>Business</c:v>
                </c:pt>
                <c:pt idx="1">
                  <c:v>Arts and Humanities</c:v>
                </c:pt>
                <c:pt idx="2">
                  <c:v>Science and Engineering</c:v>
                </c:pt>
                <c:pt idx="3">
                  <c:v>HHS and PUPSMED</c:v>
                </c:pt>
                <c:pt idx="4">
                  <c:v>Unknown</c:v>
                </c:pt>
              </c:strCache>
            </c:strRef>
          </c:cat>
          <c:val>
            <c:numRef>
              <c:f>'Post Non-Engagement'!$C$3:$C$7</c:f>
              <c:numCache>
                <c:formatCode>###0.0</c:formatCode>
                <c:ptCount val="5"/>
                <c:pt idx="0">
                  <c:v>6.4516129032258061</c:v>
                </c:pt>
                <c:pt idx="1">
                  <c:v>3.225806451612903</c:v>
                </c:pt>
                <c:pt idx="2">
                  <c:v>51.612903225806448</c:v>
                </c:pt>
                <c:pt idx="3">
                  <c:v>35.483870967741893</c:v>
                </c:pt>
                <c:pt idx="4">
                  <c:v>3.225806451612903</c:v>
                </c:pt>
              </c:numCache>
            </c:numRef>
          </c:val>
          <c:extLst>
            <c:ext xmlns:c16="http://schemas.microsoft.com/office/drawing/2014/chart" uri="{C3380CC4-5D6E-409C-BE32-E72D297353CC}">
              <c16:uniqueId val="{0000000A-CD18-47C8-A0A4-22D95077E8AA}"/>
            </c:ext>
          </c:extLst>
        </c:ser>
        <c:dLbls>
          <c:dLblPos val="outEnd"/>
          <c:showLegendKey val="0"/>
          <c:showVal val="0"/>
          <c:showCatName val="0"/>
          <c:showSerName val="0"/>
          <c:showPercent val="1"/>
          <c:showBubbleSize val="0"/>
          <c:showLeaderLines val="1"/>
        </c:dLbls>
        <c:firstSliceAng val="0"/>
      </c:pieChart>
      <c:spPr>
        <a:solidFill>
          <a:schemeClr val="bg1"/>
        </a:solid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Non-Engagement</a:t>
            </a:r>
            <a:r>
              <a:rPr lang="en-GB" baseline="0"/>
              <a:t> (Pre)</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dk1">
                  <a:tint val="8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553-4C11-ABCC-A21619EE69BA}"/>
              </c:ext>
            </c:extLst>
          </c:dPt>
          <c:dPt>
            <c:idx val="1"/>
            <c:bubble3D val="0"/>
            <c:spPr>
              <a:solidFill>
                <a:schemeClr val="dk1">
                  <a:tint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553-4C11-ABCC-A21619EE69BA}"/>
              </c:ext>
            </c:extLst>
          </c:dPt>
          <c:dPt>
            <c:idx val="2"/>
            <c:bubble3D val="0"/>
            <c:spPr>
              <a:solidFill>
                <a:schemeClr val="dk1">
                  <a:tint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553-4C11-ABCC-A21619EE69BA}"/>
              </c:ext>
            </c:extLst>
          </c:dPt>
          <c:dPt>
            <c:idx val="3"/>
            <c:bubble3D val="0"/>
            <c:spPr>
              <a:solidFill>
                <a:schemeClr val="dk1">
                  <a:tint val="9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553-4C11-ABCC-A21619EE69BA}"/>
              </c:ext>
            </c:extLst>
          </c:dPt>
          <c:dPt>
            <c:idx val="4"/>
            <c:bubble3D val="0"/>
            <c:spPr>
              <a:solidFill>
                <a:schemeClr val="dk1">
                  <a:tint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553-4C11-ABCC-A21619EE69B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 Non-Engagement'!$A$3:$A$7</c:f>
              <c:strCache>
                <c:ptCount val="5"/>
                <c:pt idx="0">
                  <c:v>Business</c:v>
                </c:pt>
                <c:pt idx="1">
                  <c:v>Arts and Humanities</c:v>
                </c:pt>
                <c:pt idx="2">
                  <c:v>Science and Engineering</c:v>
                </c:pt>
                <c:pt idx="3">
                  <c:v>HHS and PUPSMED</c:v>
                </c:pt>
                <c:pt idx="4">
                  <c:v>Unknown</c:v>
                </c:pt>
              </c:strCache>
            </c:strRef>
          </c:cat>
          <c:val>
            <c:numRef>
              <c:f>'Pre Non-Engagement'!$B$3:$B$7</c:f>
              <c:numCache>
                <c:formatCode>###0.0</c:formatCode>
                <c:ptCount val="5"/>
                <c:pt idx="0">
                  <c:v>16.666666666666671</c:v>
                </c:pt>
                <c:pt idx="1">
                  <c:v>2.7777777777777781</c:v>
                </c:pt>
                <c:pt idx="2">
                  <c:v>41.666666666666529</c:v>
                </c:pt>
                <c:pt idx="3">
                  <c:v>36.111111111111107</c:v>
                </c:pt>
                <c:pt idx="4">
                  <c:v>2.7777777777777781</c:v>
                </c:pt>
              </c:numCache>
            </c:numRef>
          </c:val>
          <c:extLst>
            <c:ext xmlns:c16="http://schemas.microsoft.com/office/drawing/2014/chart" uri="{C3380CC4-5D6E-409C-BE32-E72D297353CC}">
              <c16:uniqueId val="{0000000A-8553-4C11-ABCC-A21619EE69B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Enterprise</a:t>
            </a:r>
            <a:r>
              <a:rPr lang="en-GB" baseline="0"/>
              <a:t> Engagement (Pre)</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8510307232816101"/>
          <c:y val="0.212085760364292"/>
          <c:w val="0.64747766940272999"/>
          <c:h val="0.70582866900673602"/>
        </c:manualLayout>
      </c:layout>
      <c:pieChart>
        <c:varyColors val="1"/>
        <c:ser>
          <c:idx val="0"/>
          <c:order val="0"/>
          <c:dPt>
            <c:idx val="0"/>
            <c:bubble3D val="0"/>
            <c:spPr>
              <a:solidFill>
                <a:schemeClr val="dk1">
                  <a:tint val="8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8D9-419D-8488-EBB237BC47A5}"/>
              </c:ext>
            </c:extLst>
          </c:dPt>
          <c:dPt>
            <c:idx val="1"/>
            <c:bubble3D val="0"/>
            <c:spPr>
              <a:solidFill>
                <a:schemeClr val="dk1">
                  <a:tint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8D9-419D-8488-EBB237BC47A5}"/>
              </c:ext>
            </c:extLst>
          </c:dPt>
          <c:dPt>
            <c:idx val="2"/>
            <c:bubble3D val="0"/>
            <c:spPr>
              <a:solidFill>
                <a:schemeClr val="dk1">
                  <a:tint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8D9-419D-8488-EBB237BC47A5}"/>
              </c:ext>
            </c:extLst>
          </c:dPt>
          <c:dPt>
            <c:idx val="3"/>
            <c:bubble3D val="0"/>
            <c:spPr>
              <a:solidFill>
                <a:schemeClr val="dk1">
                  <a:tint val="9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8D9-419D-8488-EBB237BC47A5}"/>
              </c:ext>
            </c:extLst>
          </c:dPt>
          <c:dPt>
            <c:idx val="4"/>
            <c:bubble3D val="0"/>
            <c:spPr>
              <a:solidFill>
                <a:schemeClr val="dk1">
                  <a:tint val="3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8D9-419D-8488-EBB237BC47A5}"/>
              </c:ext>
            </c:extLst>
          </c:dPt>
          <c:dLbls>
            <c:dLbl>
              <c:idx val="0"/>
              <c:tx>
                <c:rich>
                  <a:bodyPr/>
                  <a:lstStyle/>
                  <a:p>
                    <a:fld id="{90712ADE-9F5A-4383-816E-2238CA3EC682}" type="PERCENTAGE">
                      <a:rPr lang="is-IS" baseline="0"/>
                      <a:pPr/>
                      <a:t>[PERCENTAGE]</a:t>
                    </a:fld>
                    <a:endParaRPr lang="en-GB"/>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D9-419D-8488-EBB237BC47A5}"/>
                </c:ext>
              </c:extLst>
            </c:dLbl>
            <c:dLbl>
              <c:idx val="1"/>
              <c:tx>
                <c:rich>
                  <a:bodyPr/>
                  <a:lstStyle/>
                  <a:p>
                    <a:fld id="{77A3A902-875C-4F1B-A44E-264A36A1F5AE}" type="PERCENTAGE">
                      <a:rPr lang="is-IS" baseline="0"/>
                      <a:pPr/>
                      <a:t>[PERCENTAGE]</a:t>
                    </a:fld>
                    <a:endParaRPr lang="en-GB"/>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D9-419D-8488-EBB237BC47A5}"/>
                </c:ext>
              </c:extLst>
            </c:dLbl>
            <c:dLbl>
              <c:idx val="2"/>
              <c:tx>
                <c:rich>
                  <a:bodyPr/>
                  <a:lstStyle/>
                  <a:p>
                    <a:fld id="{F7C61E20-54AC-4986-9FF7-6EC25B7AC75D}" type="PERCENTAGE">
                      <a:rPr lang="it-IT" baseline="0"/>
                      <a:pPr/>
                      <a:t>[PERCENTAGE]</a:t>
                    </a:fld>
                    <a:endParaRPr lang="en-GB"/>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8D9-419D-8488-EBB237BC47A5}"/>
                </c:ext>
              </c:extLst>
            </c:dLbl>
            <c:dLbl>
              <c:idx val="3"/>
              <c:tx>
                <c:rich>
                  <a:bodyPr/>
                  <a:lstStyle/>
                  <a:p>
                    <a:fld id="{6B0FAE9D-F966-4DD6-BAE2-4A225B6B1FB5}" type="PERCENTAGE">
                      <a:rPr lang="pt-BR" baseline="0"/>
                      <a:pPr/>
                      <a:t>[PERCENTAGE]</a:t>
                    </a:fld>
                    <a:endParaRPr lang="en-GB"/>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D9-419D-8488-EBB237BC47A5}"/>
                </c:ext>
              </c:extLst>
            </c:dLbl>
            <c:dLbl>
              <c:idx val="4"/>
              <c:tx>
                <c:rich>
                  <a:bodyPr/>
                  <a:lstStyle/>
                  <a:p>
                    <a:fld id="{348968B8-4CF1-44EA-9F7B-7B9FEBF4D317}" type="PERCENTAGE">
                      <a:rPr lang="pt-BR" baseline="0"/>
                      <a:pPr/>
                      <a:t>[PERCENTAGE]</a:t>
                    </a:fld>
                    <a:endParaRPr lang="en-GB"/>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8D9-419D-8488-EBB237BC47A5}"/>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ext>
            </c:extLst>
          </c:dLbls>
          <c:cat>
            <c:strRef>
              <c:f>'Post-Engagement'!$B$3:$B$7</c:f>
              <c:strCache>
                <c:ptCount val="5"/>
                <c:pt idx="0">
                  <c:v>Business</c:v>
                </c:pt>
                <c:pt idx="1">
                  <c:v>Arts and Humanities</c:v>
                </c:pt>
                <c:pt idx="2">
                  <c:v>Science and Engineering</c:v>
                </c:pt>
                <c:pt idx="3">
                  <c:v>HHs and PUPSMED</c:v>
                </c:pt>
                <c:pt idx="4">
                  <c:v>Unknown</c:v>
                </c:pt>
              </c:strCache>
            </c:strRef>
          </c:cat>
          <c:val>
            <c:numRef>
              <c:f>'Post-Engagement'!$C$3:$C$7</c:f>
              <c:numCache>
                <c:formatCode>###0.0</c:formatCode>
                <c:ptCount val="5"/>
                <c:pt idx="0">
                  <c:v>72.881355932203377</c:v>
                </c:pt>
                <c:pt idx="1">
                  <c:v>1.6949152542372881</c:v>
                </c:pt>
                <c:pt idx="2">
                  <c:v>5.0847457627118651</c:v>
                </c:pt>
                <c:pt idx="3">
                  <c:v>3.3898305084745761</c:v>
                </c:pt>
                <c:pt idx="4">
                  <c:v>16.949152542372879</c:v>
                </c:pt>
              </c:numCache>
            </c:numRef>
          </c:val>
          <c:extLst>
            <c:ext xmlns:c16="http://schemas.microsoft.com/office/drawing/2014/chart" uri="{C3380CC4-5D6E-409C-BE32-E72D297353CC}">
              <c16:uniqueId val="{0000000A-08D9-419D-8488-EBB237BC47A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compared!$B$1</c:f>
              <c:strCache>
                <c:ptCount val="1"/>
                <c:pt idx="0">
                  <c:v>EntEng(Pre)</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compared!$A$2:$A$6</c:f>
              <c:strCache>
                <c:ptCount val="5"/>
                <c:pt idx="0">
                  <c:v>Effectual Reasoning</c:v>
                </c:pt>
                <c:pt idx="1">
                  <c:v>Networking</c:v>
                </c:pt>
                <c:pt idx="2">
                  <c:v>Leadership</c:v>
                </c:pt>
                <c:pt idx="3">
                  <c:v>Creativity</c:v>
                </c:pt>
                <c:pt idx="4">
                  <c:v>Self-Efficacy</c:v>
                </c:pt>
              </c:strCache>
            </c:strRef>
          </c:cat>
          <c:val>
            <c:numRef>
              <c:f>compared!$B$2:$B$6</c:f>
              <c:numCache>
                <c:formatCode>###0.0%</c:formatCode>
                <c:ptCount val="5"/>
                <c:pt idx="0">
                  <c:v>0.33928571428571402</c:v>
                </c:pt>
                <c:pt idx="1">
                  <c:v>0.46428571428571402</c:v>
                </c:pt>
                <c:pt idx="2">
                  <c:v>0.33928571428571402</c:v>
                </c:pt>
                <c:pt idx="3">
                  <c:v>0.34821428571428598</c:v>
                </c:pt>
                <c:pt idx="4">
                  <c:v>0.36607142857142799</c:v>
                </c:pt>
              </c:numCache>
            </c:numRef>
          </c:val>
          <c:extLst>
            <c:ext xmlns:c16="http://schemas.microsoft.com/office/drawing/2014/chart" uri="{C3380CC4-5D6E-409C-BE32-E72D297353CC}">
              <c16:uniqueId val="{00000000-13C1-48E6-B7F4-933A47A01CA5}"/>
            </c:ext>
          </c:extLst>
        </c:ser>
        <c:ser>
          <c:idx val="1"/>
          <c:order val="1"/>
          <c:tx>
            <c:strRef>
              <c:f>compared!$C$1</c:f>
              <c:strCache>
                <c:ptCount val="1"/>
                <c:pt idx="0">
                  <c:v>EntEng(Post)</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compared!$A$2:$A$6</c:f>
              <c:strCache>
                <c:ptCount val="5"/>
                <c:pt idx="0">
                  <c:v>Effectual Reasoning</c:v>
                </c:pt>
                <c:pt idx="1">
                  <c:v>Networking</c:v>
                </c:pt>
                <c:pt idx="2">
                  <c:v>Leadership</c:v>
                </c:pt>
                <c:pt idx="3">
                  <c:v>Creativity</c:v>
                </c:pt>
                <c:pt idx="4">
                  <c:v>Self-Efficacy</c:v>
                </c:pt>
              </c:strCache>
            </c:strRef>
          </c:cat>
          <c:val>
            <c:numRef>
              <c:f>compared!$C$2:$C$6</c:f>
              <c:numCache>
                <c:formatCode>###0.0%</c:formatCode>
                <c:ptCount val="5"/>
                <c:pt idx="0">
                  <c:v>0.37931034482758602</c:v>
                </c:pt>
                <c:pt idx="1">
                  <c:v>0.62068965517241403</c:v>
                </c:pt>
                <c:pt idx="2">
                  <c:v>0.44827586206896602</c:v>
                </c:pt>
                <c:pt idx="3">
                  <c:v>0.20689655172413801</c:v>
                </c:pt>
                <c:pt idx="4">
                  <c:v>0.51724137931034497</c:v>
                </c:pt>
              </c:numCache>
            </c:numRef>
          </c:val>
          <c:extLst>
            <c:ext xmlns:c16="http://schemas.microsoft.com/office/drawing/2014/chart" uri="{C3380CC4-5D6E-409C-BE32-E72D297353CC}">
              <c16:uniqueId val="{00000001-13C1-48E6-B7F4-933A47A01CA5}"/>
            </c:ext>
          </c:extLst>
        </c:ser>
        <c:ser>
          <c:idx val="2"/>
          <c:order val="2"/>
          <c:tx>
            <c:strRef>
              <c:f>compared!$D$1</c:f>
              <c:strCache>
                <c:ptCount val="1"/>
                <c:pt idx="0">
                  <c:v>NonEng(Pre)</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compared!$A$2:$A$6</c:f>
              <c:strCache>
                <c:ptCount val="5"/>
                <c:pt idx="0">
                  <c:v>Effectual Reasoning</c:v>
                </c:pt>
                <c:pt idx="1">
                  <c:v>Networking</c:v>
                </c:pt>
                <c:pt idx="2">
                  <c:v>Leadership</c:v>
                </c:pt>
                <c:pt idx="3">
                  <c:v>Creativity</c:v>
                </c:pt>
                <c:pt idx="4">
                  <c:v>Self-Efficacy</c:v>
                </c:pt>
              </c:strCache>
            </c:strRef>
          </c:cat>
          <c:val>
            <c:numRef>
              <c:f>compared!$D$2:$D$6</c:f>
              <c:numCache>
                <c:formatCode>###0.0%</c:formatCode>
                <c:ptCount val="5"/>
                <c:pt idx="0">
                  <c:v>0.328125</c:v>
                </c:pt>
                <c:pt idx="1">
                  <c:v>0.71875</c:v>
                </c:pt>
                <c:pt idx="2">
                  <c:v>0.609375</c:v>
                </c:pt>
                <c:pt idx="3">
                  <c:v>0.46875</c:v>
                </c:pt>
                <c:pt idx="4">
                  <c:v>0.5625</c:v>
                </c:pt>
              </c:numCache>
            </c:numRef>
          </c:val>
          <c:extLst>
            <c:ext xmlns:c16="http://schemas.microsoft.com/office/drawing/2014/chart" uri="{C3380CC4-5D6E-409C-BE32-E72D297353CC}">
              <c16:uniqueId val="{00000002-13C1-48E6-B7F4-933A47A01CA5}"/>
            </c:ext>
          </c:extLst>
        </c:ser>
        <c:ser>
          <c:idx val="3"/>
          <c:order val="3"/>
          <c:tx>
            <c:strRef>
              <c:f>compared!$E$1</c:f>
              <c:strCache>
                <c:ptCount val="1"/>
                <c:pt idx="0">
                  <c:v>NonEng(Post)</c:v>
                </c:pt>
              </c:strCache>
            </c:strRef>
          </c:tx>
          <c:spPr>
            <a:solidFill>
              <a:schemeClr val="accent4">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compared!$A$2:$A$6</c:f>
              <c:strCache>
                <c:ptCount val="5"/>
                <c:pt idx="0">
                  <c:v>Effectual Reasoning</c:v>
                </c:pt>
                <c:pt idx="1">
                  <c:v>Networking</c:v>
                </c:pt>
                <c:pt idx="2">
                  <c:v>Leadership</c:v>
                </c:pt>
                <c:pt idx="3">
                  <c:v>Creativity</c:v>
                </c:pt>
                <c:pt idx="4">
                  <c:v>Self-Efficacy</c:v>
                </c:pt>
              </c:strCache>
            </c:strRef>
          </c:cat>
          <c:val>
            <c:numRef>
              <c:f>compared!$E$2:$E$6</c:f>
              <c:numCache>
                <c:formatCode>###0.0%</c:formatCode>
                <c:ptCount val="5"/>
                <c:pt idx="0">
                  <c:v>0.37931034482758602</c:v>
                </c:pt>
                <c:pt idx="1">
                  <c:v>0.62068965517241403</c:v>
                </c:pt>
                <c:pt idx="2">
                  <c:v>0.44827586206896602</c:v>
                </c:pt>
                <c:pt idx="3">
                  <c:v>0.20689655172413801</c:v>
                </c:pt>
                <c:pt idx="4">
                  <c:v>0.51724137931034497</c:v>
                </c:pt>
              </c:numCache>
            </c:numRef>
          </c:val>
          <c:extLst>
            <c:ext xmlns:c16="http://schemas.microsoft.com/office/drawing/2014/chart" uri="{C3380CC4-5D6E-409C-BE32-E72D297353CC}">
              <c16:uniqueId val="{00000003-13C1-48E6-B7F4-933A47A01CA5}"/>
            </c:ext>
          </c:extLst>
        </c:ser>
        <c:dLbls>
          <c:dLblPos val="outEnd"/>
          <c:showLegendKey val="0"/>
          <c:showVal val="1"/>
          <c:showCatName val="0"/>
          <c:showSerName val="0"/>
          <c:showPercent val="0"/>
          <c:showBubbleSize val="0"/>
        </c:dLbls>
        <c:gapWidth val="100"/>
        <c:overlap val="-24"/>
        <c:axId val="293399832"/>
        <c:axId val="267166680"/>
      </c:barChart>
      <c:catAx>
        <c:axId val="2933998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67166680"/>
        <c:crosses val="autoZero"/>
        <c:auto val="1"/>
        <c:lblAlgn val="ctr"/>
        <c:lblOffset val="100"/>
        <c:noMultiLvlLbl val="0"/>
      </c:catAx>
      <c:valAx>
        <c:axId val="267166680"/>
        <c:scaling>
          <c:orientation val="minMax"/>
        </c:scaling>
        <c:delete val="1"/>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crossAx val="29339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compared!$B$7</c:f>
              <c:strCache>
                <c:ptCount val="1"/>
                <c:pt idx="0">
                  <c:v>EntEng(Pre)</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compared!$A$8:$A$12</c:f>
              <c:strCache>
                <c:ptCount val="5"/>
                <c:pt idx="0">
                  <c:v>Interpersonal Skills</c:v>
                </c:pt>
                <c:pt idx="1">
                  <c:v>Resilience</c:v>
                </c:pt>
                <c:pt idx="2">
                  <c:v>Locus of Control</c:v>
                </c:pt>
                <c:pt idx="3">
                  <c:v>Tolerance of Ambiguity</c:v>
                </c:pt>
                <c:pt idx="4">
                  <c:v>Alertness to Opportunities</c:v>
                </c:pt>
              </c:strCache>
            </c:strRef>
          </c:cat>
          <c:val>
            <c:numRef>
              <c:f>compared!$B$8:$B$12</c:f>
              <c:numCache>
                <c:formatCode>###0.0%</c:formatCode>
                <c:ptCount val="5"/>
                <c:pt idx="0">
                  <c:v>0.35714285714285698</c:v>
                </c:pt>
                <c:pt idx="1">
                  <c:v>7.1428571428571397E-2</c:v>
                </c:pt>
                <c:pt idx="2">
                  <c:v>0.125</c:v>
                </c:pt>
                <c:pt idx="3">
                  <c:v>6.25E-2</c:v>
                </c:pt>
                <c:pt idx="4">
                  <c:v>0.34821428571428598</c:v>
                </c:pt>
              </c:numCache>
            </c:numRef>
          </c:val>
          <c:extLst>
            <c:ext xmlns:c16="http://schemas.microsoft.com/office/drawing/2014/chart" uri="{C3380CC4-5D6E-409C-BE32-E72D297353CC}">
              <c16:uniqueId val="{00000000-3959-4E14-8515-E99007D467E1}"/>
            </c:ext>
          </c:extLst>
        </c:ser>
        <c:ser>
          <c:idx val="1"/>
          <c:order val="1"/>
          <c:tx>
            <c:strRef>
              <c:f>compared!$C$7</c:f>
              <c:strCache>
                <c:ptCount val="1"/>
                <c:pt idx="0">
                  <c:v>EntEng(Post)</c:v>
                </c:pt>
              </c:strCache>
            </c:strRef>
          </c:tx>
          <c:spPr>
            <a:solidFill>
              <a:schemeClr val="accent5">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compared!$A$8:$A$12</c:f>
              <c:strCache>
                <c:ptCount val="5"/>
                <c:pt idx="0">
                  <c:v>Interpersonal Skills</c:v>
                </c:pt>
                <c:pt idx="1">
                  <c:v>Resilience</c:v>
                </c:pt>
                <c:pt idx="2">
                  <c:v>Locus of Control</c:v>
                </c:pt>
                <c:pt idx="3">
                  <c:v>Tolerance of Ambiguity</c:v>
                </c:pt>
                <c:pt idx="4">
                  <c:v>Alertness to Opportunities</c:v>
                </c:pt>
              </c:strCache>
            </c:strRef>
          </c:cat>
          <c:val>
            <c:numRef>
              <c:f>compared!$C$8:$C$12</c:f>
              <c:numCache>
                <c:formatCode>###0.0%</c:formatCode>
                <c:ptCount val="5"/>
                <c:pt idx="0">
                  <c:v>0.62068965517241403</c:v>
                </c:pt>
                <c:pt idx="1">
                  <c:v>0.44827586206896602</c:v>
                </c:pt>
                <c:pt idx="2">
                  <c:v>0.27586206896551702</c:v>
                </c:pt>
                <c:pt idx="3">
                  <c:v>0.34482758620689702</c:v>
                </c:pt>
                <c:pt idx="4">
                  <c:v>0.51724137931034497</c:v>
                </c:pt>
              </c:numCache>
            </c:numRef>
          </c:val>
          <c:extLst>
            <c:ext xmlns:c16="http://schemas.microsoft.com/office/drawing/2014/chart" uri="{C3380CC4-5D6E-409C-BE32-E72D297353CC}">
              <c16:uniqueId val="{00000001-3959-4E14-8515-E99007D467E1}"/>
            </c:ext>
          </c:extLst>
        </c:ser>
        <c:ser>
          <c:idx val="2"/>
          <c:order val="2"/>
          <c:tx>
            <c:strRef>
              <c:f>compared!$D$7</c:f>
              <c:strCache>
                <c:ptCount val="1"/>
                <c:pt idx="0">
                  <c:v>NonEng(Pre)</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compared!$A$8:$A$12</c:f>
              <c:strCache>
                <c:ptCount val="5"/>
                <c:pt idx="0">
                  <c:v>Interpersonal Skills</c:v>
                </c:pt>
                <c:pt idx="1">
                  <c:v>Resilience</c:v>
                </c:pt>
                <c:pt idx="2">
                  <c:v>Locus of Control</c:v>
                </c:pt>
                <c:pt idx="3">
                  <c:v>Tolerance of Ambiguity</c:v>
                </c:pt>
                <c:pt idx="4">
                  <c:v>Alertness to Opportunities</c:v>
                </c:pt>
              </c:strCache>
            </c:strRef>
          </c:cat>
          <c:val>
            <c:numRef>
              <c:f>compared!$D$8:$D$12</c:f>
              <c:numCache>
                <c:formatCode>###0.0%</c:formatCode>
                <c:ptCount val="5"/>
                <c:pt idx="0">
                  <c:v>0.703125</c:v>
                </c:pt>
                <c:pt idx="1">
                  <c:v>0.4375</c:v>
                </c:pt>
                <c:pt idx="2">
                  <c:v>0.359375</c:v>
                </c:pt>
                <c:pt idx="3">
                  <c:v>0.296875</c:v>
                </c:pt>
                <c:pt idx="4">
                  <c:v>0.546875</c:v>
                </c:pt>
              </c:numCache>
            </c:numRef>
          </c:val>
          <c:extLst>
            <c:ext xmlns:c16="http://schemas.microsoft.com/office/drawing/2014/chart" uri="{C3380CC4-5D6E-409C-BE32-E72D297353CC}">
              <c16:uniqueId val="{00000002-3959-4E14-8515-E99007D467E1}"/>
            </c:ext>
          </c:extLst>
        </c:ser>
        <c:ser>
          <c:idx val="3"/>
          <c:order val="3"/>
          <c:tx>
            <c:strRef>
              <c:f>compared!$E$7</c:f>
              <c:strCache>
                <c:ptCount val="1"/>
                <c:pt idx="0">
                  <c:v>NonEng(Post)</c:v>
                </c:pt>
              </c:strCache>
            </c:strRef>
          </c:tx>
          <c:spPr>
            <a:solidFill>
              <a:schemeClr val="accent4">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compared!$A$8:$A$12</c:f>
              <c:strCache>
                <c:ptCount val="5"/>
                <c:pt idx="0">
                  <c:v>Interpersonal Skills</c:v>
                </c:pt>
                <c:pt idx="1">
                  <c:v>Resilience</c:v>
                </c:pt>
                <c:pt idx="2">
                  <c:v>Locus of Control</c:v>
                </c:pt>
                <c:pt idx="3">
                  <c:v>Tolerance of Ambiguity</c:v>
                </c:pt>
                <c:pt idx="4">
                  <c:v>Alertness to Opportunities</c:v>
                </c:pt>
              </c:strCache>
            </c:strRef>
          </c:cat>
          <c:val>
            <c:numRef>
              <c:f>compared!$E$8:$E$12</c:f>
              <c:numCache>
                <c:formatCode>###0.0%</c:formatCode>
                <c:ptCount val="5"/>
                <c:pt idx="0">
                  <c:v>0.62068965517241403</c:v>
                </c:pt>
                <c:pt idx="1">
                  <c:v>0.44827586206896602</c:v>
                </c:pt>
                <c:pt idx="2">
                  <c:v>0.27586206896551702</c:v>
                </c:pt>
                <c:pt idx="3">
                  <c:v>0.34482758620689702</c:v>
                </c:pt>
                <c:pt idx="4">
                  <c:v>0.51724137931034497</c:v>
                </c:pt>
              </c:numCache>
            </c:numRef>
          </c:val>
          <c:extLst>
            <c:ext xmlns:c16="http://schemas.microsoft.com/office/drawing/2014/chart" uri="{C3380CC4-5D6E-409C-BE32-E72D297353CC}">
              <c16:uniqueId val="{00000003-3959-4E14-8515-E99007D467E1}"/>
            </c:ext>
          </c:extLst>
        </c:ser>
        <c:dLbls>
          <c:dLblPos val="outEnd"/>
          <c:showLegendKey val="0"/>
          <c:showVal val="1"/>
          <c:showCatName val="0"/>
          <c:showSerName val="0"/>
          <c:showPercent val="0"/>
          <c:showBubbleSize val="0"/>
        </c:dLbls>
        <c:gapWidth val="100"/>
        <c:overlap val="-24"/>
        <c:axId val="384596232"/>
        <c:axId val="384595840"/>
      </c:barChart>
      <c:catAx>
        <c:axId val="3845962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4595840"/>
        <c:crosses val="autoZero"/>
        <c:auto val="1"/>
        <c:lblAlgn val="ctr"/>
        <c:lblOffset val="100"/>
        <c:noMultiLvlLbl val="0"/>
      </c:catAx>
      <c:valAx>
        <c:axId val="384595840"/>
        <c:scaling>
          <c:orientation val="minMax"/>
        </c:scaling>
        <c:delete val="1"/>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crossAx val="38459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compared!$B$13</c:f>
              <c:strCache>
                <c:ptCount val="1"/>
                <c:pt idx="0">
                  <c:v>EntEng(Pre)</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compared!$A$14:$A$18</c:f>
              <c:strCache>
                <c:ptCount val="5"/>
                <c:pt idx="0">
                  <c:v>Opportunity Exploitation</c:v>
                </c:pt>
                <c:pt idx="1">
                  <c:v>Increased Confidence</c:v>
                </c:pt>
                <c:pt idx="2">
                  <c:v>Perseverance</c:v>
                </c:pt>
                <c:pt idx="3">
                  <c:v>Risk-Taking</c:v>
                </c:pt>
                <c:pt idx="4">
                  <c:v>Other</c:v>
                </c:pt>
              </c:strCache>
            </c:strRef>
          </c:cat>
          <c:val>
            <c:numRef>
              <c:f>compared!$B$14:$B$18</c:f>
              <c:numCache>
                <c:formatCode>###0.0%</c:formatCode>
                <c:ptCount val="5"/>
                <c:pt idx="0">
                  <c:v>0.29464285714285698</c:v>
                </c:pt>
                <c:pt idx="1">
                  <c:v>0.32142857142857201</c:v>
                </c:pt>
                <c:pt idx="2">
                  <c:v>0.13392857142857101</c:v>
                </c:pt>
                <c:pt idx="3">
                  <c:v>0.16964285714285701</c:v>
                </c:pt>
                <c:pt idx="4">
                  <c:v>3.5714285714285698E-2</c:v>
                </c:pt>
              </c:numCache>
            </c:numRef>
          </c:val>
          <c:extLst>
            <c:ext xmlns:c16="http://schemas.microsoft.com/office/drawing/2014/chart" uri="{C3380CC4-5D6E-409C-BE32-E72D297353CC}">
              <c16:uniqueId val="{00000000-A188-4FFE-B2C4-EA4C397895C9}"/>
            </c:ext>
          </c:extLst>
        </c:ser>
        <c:ser>
          <c:idx val="1"/>
          <c:order val="1"/>
          <c:tx>
            <c:strRef>
              <c:f>compared!$C$13</c:f>
              <c:strCache>
                <c:ptCount val="1"/>
                <c:pt idx="0">
                  <c:v>EntEng(Post)</c:v>
                </c:pt>
              </c:strCache>
            </c:strRef>
          </c:tx>
          <c:spPr>
            <a:solidFill>
              <a:schemeClr val="accent5">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compared!$A$14:$A$18</c:f>
              <c:strCache>
                <c:ptCount val="5"/>
                <c:pt idx="0">
                  <c:v>Opportunity Exploitation</c:v>
                </c:pt>
                <c:pt idx="1">
                  <c:v>Increased Confidence</c:v>
                </c:pt>
                <c:pt idx="2">
                  <c:v>Perseverance</c:v>
                </c:pt>
                <c:pt idx="3">
                  <c:v>Risk-Taking</c:v>
                </c:pt>
                <c:pt idx="4">
                  <c:v>Other</c:v>
                </c:pt>
              </c:strCache>
            </c:strRef>
          </c:cat>
          <c:val>
            <c:numRef>
              <c:f>compared!$C$14:$C$18</c:f>
              <c:numCache>
                <c:formatCode>###0.0%</c:formatCode>
                <c:ptCount val="5"/>
                <c:pt idx="0">
                  <c:v>0.41379310344827602</c:v>
                </c:pt>
                <c:pt idx="1">
                  <c:v>0.58620689655172398</c:v>
                </c:pt>
                <c:pt idx="2">
                  <c:v>0.58620689655172398</c:v>
                </c:pt>
                <c:pt idx="3">
                  <c:v>0.34482758620689702</c:v>
                </c:pt>
                <c:pt idx="4">
                  <c:v>0.24137931034482801</c:v>
                </c:pt>
              </c:numCache>
            </c:numRef>
          </c:val>
          <c:extLst>
            <c:ext xmlns:c16="http://schemas.microsoft.com/office/drawing/2014/chart" uri="{C3380CC4-5D6E-409C-BE32-E72D297353CC}">
              <c16:uniqueId val="{00000001-A188-4FFE-B2C4-EA4C397895C9}"/>
            </c:ext>
          </c:extLst>
        </c:ser>
        <c:ser>
          <c:idx val="2"/>
          <c:order val="2"/>
          <c:tx>
            <c:strRef>
              <c:f>compared!$D$13</c:f>
              <c:strCache>
                <c:ptCount val="1"/>
                <c:pt idx="0">
                  <c:v>NonEng(Pre)</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compared!$A$14:$A$18</c:f>
              <c:strCache>
                <c:ptCount val="5"/>
                <c:pt idx="0">
                  <c:v>Opportunity Exploitation</c:v>
                </c:pt>
                <c:pt idx="1">
                  <c:v>Increased Confidence</c:v>
                </c:pt>
                <c:pt idx="2">
                  <c:v>Perseverance</c:v>
                </c:pt>
                <c:pt idx="3">
                  <c:v>Risk-Taking</c:v>
                </c:pt>
                <c:pt idx="4">
                  <c:v>Other</c:v>
                </c:pt>
              </c:strCache>
            </c:strRef>
          </c:cat>
          <c:val>
            <c:numRef>
              <c:f>compared!$D$14:$D$18</c:f>
              <c:numCache>
                <c:formatCode>###0.0%</c:formatCode>
                <c:ptCount val="5"/>
                <c:pt idx="0">
                  <c:v>0.515625</c:v>
                </c:pt>
                <c:pt idx="1">
                  <c:v>0.859375</c:v>
                </c:pt>
                <c:pt idx="2">
                  <c:v>0.53125</c:v>
                </c:pt>
                <c:pt idx="3">
                  <c:v>0.421875</c:v>
                </c:pt>
                <c:pt idx="4">
                  <c:v>0.125</c:v>
                </c:pt>
              </c:numCache>
            </c:numRef>
          </c:val>
          <c:extLst>
            <c:ext xmlns:c16="http://schemas.microsoft.com/office/drawing/2014/chart" uri="{C3380CC4-5D6E-409C-BE32-E72D297353CC}">
              <c16:uniqueId val="{00000002-A188-4FFE-B2C4-EA4C397895C9}"/>
            </c:ext>
          </c:extLst>
        </c:ser>
        <c:ser>
          <c:idx val="3"/>
          <c:order val="3"/>
          <c:tx>
            <c:strRef>
              <c:f>compared!$E$13</c:f>
              <c:strCache>
                <c:ptCount val="1"/>
                <c:pt idx="0">
                  <c:v>NonEng(Post)</c:v>
                </c:pt>
              </c:strCache>
            </c:strRef>
          </c:tx>
          <c:spPr>
            <a:solidFill>
              <a:schemeClr val="accent4">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compared!$A$14:$A$18</c:f>
              <c:strCache>
                <c:ptCount val="5"/>
                <c:pt idx="0">
                  <c:v>Opportunity Exploitation</c:v>
                </c:pt>
                <c:pt idx="1">
                  <c:v>Increased Confidence</c:v>
                </c:pt>
                <c:pt idx="2">
                  <c:v>Perseverance</c:v>
                </c:pt>
                <c:pt idx="3">
                  <c:v>Risk-Taking</c:v>
                </c:pt>
                <c:pt idx="4">
                  <c:v>Other</c:v>
                </c:pt>
              </c:strCache>
            </c:strRef>
          </c:cat>
          <c:val>
            <c:numRef>
              <c:f>compared!$E$14:$E$18</c:f>
              <c:numCache>
                <c:formatCode>###0.0%</c:formatCode>
                <c:ptCount val="5"/>
                <c:pt idx="0">
                  <c:v>0.41379310344827602</c:v>
                </c:pt>
                <c:pt idx="1">
                  <c:v>0.58620689655172398</c:v>
                </c:pt>
                <c:pt idx="2">
                  <c:v>0.58620689655172398</c:v>
                </c:pt>
                <c:pt idx="3">
                  <c:v>0.34482758620689702</c:v>
                </c:pt>
                <c:pt idx="4">
                  <c:v>0.24137931034482801</c:v>
                </c:pt>
              </c:numCache>
            </c:numRef>
          </c:val>
          <c:extLst>
            <c:ext xmlns:c16="http://schemas.microsoft.com/office/drawing/2014/chart" uri="{C3380CC4-5D6E-409C-BE32-E72D297353CC}">
              <c16:uniqueId val="{00000003-A188-4FFE-B2C4-EA4C397895C9}"/>
            </c:ext>
          </c:extLst>
        </c:ser>
        <c:dLbls>
          <c:dLblPos val="outEnd"/>
          <c:showLegendKey val="0"/>
          <c:showVal val="1"/>
          <c:showCatName val="0"/>
          <c:showSerName val="0"/>
          <c:showPercent val="0"/>
          <c:showBubbleSize val="0"/>
        </c:dLbls>
        <c:gapWidth val="100"/>
        <c:overlap val="-24"/>
        <c:axId val="385490448"/>
        <c:axId val="385490840"/>
      </c:barChart>
      <c:catAx>
        <c:axId val="3854904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5490840"/>
        <c:crosses val="autoZero"/>
        <c:auto val="1"/>
        <c:lblAlgn val="ctr"/>
        <c:lblOffset val="100"/>
        <c:noMultiLvlLbl val="0"/>
      </c:catAx>
      <c:valAx>
        <c:axId val="385490840"/>
        <c:scaling>
          <c:orientation val="minMax"/>
        </c:scaling>
        <c:delete val="1"/>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crossAx val="38549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3ADEF-1232-40E6-AA0C-2DC4E3D89003}" type="datetimeFigureOut">
              <a:rPr lang="en-GB" smtClean="0"/>
              <a:pPr/>
              <a:t>09/09/2016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E719B-CAD1-4CDF-AC07-FD62E51C143C}" type="slidenum">
              <a:rPr lang="en-GB" smtClean="0"/>
              <a:pPr/>
              <a:t>‹#›</a:t>
            </a:fld>
            <a:endParaRPr lang="en-GB"/>
          </a:p>
        </p:txBody>
      </p:sp>
    </p:spTree>
    <p:extLst>
      <p:ext uri="{BB962C8B-B14F-4D97-AF65-F5344CB8AC3E}">
        <p14:creationId xmlns:p14="http://schemas.microsoft.com/office/powerpoint/2010/main" val="204491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endParaRPr lang="en-US" dirty="0" smtClean="0"/>
          </a:p>
          <a:p>
            <a:r>
              <a:rPr lang="en-US" dirty="0" smtClean="0"/>
              <a:t>Title of study, where we are based.</a:t>
            </a:r>
            <a:r>
              <a:rPr lang="en-US" baseline="0" dirty="0" smtClean="0"/>
              <a:t>  </a:t>
            </a:r>
          </a:p>
          <a:p>
            <a:endParaRPr lang="en-US" baseline="0" dirty="0" smtClean="0"/>
          </a:p>
          <a:p>
            <a:r>
              <a:rPr lang="en-US" baseline="0" dirty="0" smtClean="0"/>
              <a:t>Study supported by EEUK grant</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880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Students who did not attend enterprise events were asked instead a related question about any extracurricular activities they had done (non enterprise), and what their expectations were on the benefits gained from these.  They were much more ‘life’ orientated</a:t>
            </a:r>
            <a:r>
              <a:rPr lang="en-US" dirty="0" smtClean="0">
                <a:effectLst/>
              </a:rPr>
              <a:t> in comparison to the enterprise group.</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students, surveyed at the end of the academic year, were asked about the reality of their expectations in terms of the perceived benefits.  By comparison, answers tended more towards career, business and life skills and fewer answers proportionally seemed to cite socializing, health or enjoyment benefits as the primary aim. This time, the most common answers had themes of:</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GB" sz="1200" kern="1200" dirty="0" smtClean="0">
                <a:solidFill>
                  <a:schemeClr val="tx1"/>
                </a:solidFill>
                <a:effectLst/>
                <a:latin typeface="+mn-lt"/>
                <a:ea typeface="+mn-ea"/>
                <a:cs typeface="+mn-cs"/>
              </a:rPr>
              <a:t>Life skills, enjoyment and altruism (e.g. ‘motivation and satisfaction that I have contributed to positive causes in society’, ‘learnt commitment and how to manage my money’)</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GB" sz="1200" kern="1200" dirty="0" smtClean="0">
                <a:solidFill>
                  <a:schemeClr val="tx1"/>
                </a:solidFill>
                <a:effectLst/>
                <a:latin typeface="+mn-lt"/>
                <a:ea typeface="+mn-ea"/>
                <a:cs typeface="+mn-cs"/>
              </a:rPr>
              <a:t>Career and business skills (e.g. ‘leadership, teamwork, </a:t>
            </a:r>
            <a:r>
              <a:rPr lang="en-GB" sz="1200" kern="1200" dirty="0" err="1" smtClean="0">
                <a:solidFill>
                  <a:schemeClr val="tx1"/>
                </a:solidFill>
                <a:effectLst/>
                <a:latin typeface="+mn-lt"/>
                <a:ea typeface="+mn-ea"/>
                <a:cs typeface="+mn-cs"/>
              </a:rPr>
              <a:t>entrepreneurability</a:t>
            </a:r>
            <a:r>
              <a:rPr lang="en-GB" sz="1200" kern="1200" dirty="0" smtClean="0">
                <a:solidFill>
                  <a:schemeClr val="tx1"/>
                </a:solidFill>
                <a:effectLst/>
                <a:latin typeface="+mn-lt"/>
                <a:ea typeface="+mn-ea"/>
                <a:cs typeface="+mn-cs"/>
              </a:rPr>
              <a:t> (sic), creative thinking etc.’, ‘to gain advice from fellow entrepreneurs’)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GB" sz="1200" kern="1200" dirty="0" smtClean="0">
                <a:solidFill>
                  <a:schemeClr val="tx1"/>
                </a:solidFill>
                <a:effectLst/>
                <a:latin typeface="+mn-lt"/>
                <a:ea typeface="+mn-ea"/>
                <a:cs typeface="+mn-cs"/>
              </a:rPr>
              <a:t>Other (spiritual or niche interest benefit) (e.g. ‘I got better at archery’)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0716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Students in all four datasets were asked to identify which out of fifteen behaviours and competencies, based on those listed out by Morris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(2013) they expected to gain, and then which they perceived they actually gained. These tables illustrate the percentage of total respondents (in each category) who rated themselves as possessing a particular competency.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9236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all competencies save ‘creativity’ those Enterprise Engagement students who saw improvement, often significant improvements as well. However, for control group students, ten of the fifteen competencies decreased, again several rather dramatically, while only five increased, and these only slightly.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the Enterprise Engagement group, particularly large gains were seen in Resilience (7.1% to 44.8%) and Perseverance (13.4% to 58.6%). The only category where a decrease was seen over time was Creativity (34.8% to 20.7%). It is not clear why this happened, amidst so many other increases. The Non Engagement students became less sure of their competencies from Pre to Post, decreasing especially in Confidence and Creativity. This is clear evidence that students perceive their competence at entrepreneurship to increase significantly when they attend enterprise events to improve it.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slight cautionary note in these findings could be the students’ own recognition of competencies.  Volumes of education theory articles have been written on the difficulties students experience in recognising their own skills and in applying them in differing contexts – and this is known to impact on students’ understanding of concepts like ‘graduate attributes’ and ‘employability’ too. Likewise, experts in a field – entrepreneurship included - are known to perceive the skills and knowledge of their field differently to a novice (Chi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2014).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63078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from both groups were as to rate their entrepreneurial capability at the time the survey was taken.  This value had the potential to change over time for each person, and as it was based on a subjective measure of self-confidence, it did not always increase in a linear way over time as an individual student attended more events. However, the aggregate scores are a useful measure of comparison. The scale was 0 -10 (represented on the graphs as 1- 11).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mean rating of this group was 7.01, and a number of individuals rated themselves at the highest possible score, despite not doing business degrees or attending any enterprise events. Interestingly, the 9 students from this group who did no work, volunteering, study clubs or extracurricular activities of any kind tended to rate their entrepreneurial skills fairly highly (at 7,10, 4, 5, 3, 8, 8, 8 and 9).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group showed improvement over time, as the mean rose from 7.01 (Pre) to 7.87 (Post). Fewer students also rated themselves in the lowest categories, in the Post survey.</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238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comparison, the mean rating by Enterprise Engagement students (Pre) was actually lower than those who had no intention of going to one. The mean was 6.55 (shown in the diagram above), compared to 7.01. Several students have rated themselves in the lowest categories, and very few have rated themselves in the highest. One sociological explanation is that students are comfortable giving lower self-ratings if it’s immediately before they feel this self-rating will be improved anyway. Alternatively, they may have an unrealistically low self-perception, or a better understanding that business entrepreneurship skills take work to acquire.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mean improved between Enterprise Engagement students’ Pre and Post, from 6.55 to 7.36. This shows that students’ perception of their entrepreneurial capabilities was improved by attending enterprise events. However, the group of Non-engagement students still rated themselves more highly than the Enterprise Engagement students (7.87 vs 7.36).</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17185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conclusion this study has shown that students engaged in extra-curricular enterprise activities are likely to be female, studying a programme within the Faculty of Business and in the second or final stages of their programme.  Enterprise Engaged students had very career-focussed expectations of the extra-curricular enterprise activities they engaged in, which they perceived were met on completion.  In comparison, the non-engagement group’s expectations around extra-curricular activities that they engaged in were more related to socializing, generalized life skills or physical fitness.  Similar to their expectations for extra-curricular enterprise activities, Enterprise Engagement students highlighted a career-focus and transferrable skills/knowledge as perceived outcomes of engagement.  Enterprise Engagement students saw improvements from Pre to Post in their rating of all competencies, save ‘creativity’.  However, Non engagement students saw a decrease in ten of the fifteen competencies, several rather dramatically highlighting the significance in improving entrepreneurial capabilities though engagement in extra-curricular enterprise activities.  Finally, the mean rating of entrepreneurial capability improved between Enterprise Engagement students’ Pre and Post evaluation. However, Non-engagement students still rated themselves more highly than the Enterprise Engagement students (7.87 vs 7.36). However, enterprise students started at a lower self-perceived rating of entrepreneurial capability and increased much more. Given that several Non-engagement students rated themselves very highly in both cases, this may point to a more realistic view, before and after, amongst students drawn to enterprise activities, as well as a greater overall impact of the enterprise events.  After all, if they are engaged in enterprise activities, they perhaps have a better understanding of entrepreneurial capability, leading to a more realistic, be it lower, rating.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86336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are going to continue this survey again this year for PU students.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are several further areas to explore in this developing research area. Previous literature and this study focus on single institutions and therefore, going forward, a multi-institutional study, allowing comparisons across the HE sector, would be advantageous. A qualitative methodology would also allow for a deeper exploration of students’ perceptions and understandings of their competencies.  The inclusion of interviews with enterprise educators would also provide a comparison between intended delivery (by enterprise educators) and perceived impact (on the students). </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90724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study concludes that enterprise educators need to be sensitive in the design and development of their extra-curricular enterprise activities to address specifically identified entrepreneurial behaviours and competencies to have a greater impact on students’ entrepreneurial capability.</a:t>
            </a:r>
            <a:r>
              <a:rPr lang="en-US" dirty="0" smtClean="0">
                <a:effectLst/>
              </a:rPr>
              <a:t> </a:t>
            </a:r>
          </a:p>
          <a:p>
            <a:endParaRPr lang="en-US" dirty="0" smtClean="0">
              <a:effectLst/>
            </a:endParaRPr>
          </a:p>
          <a:p>
            <a:r>
              <a:rPr lang="en-US" dirty="0" smtClean="0">
                <a:effectLst/>
              </a:rPr>
              <a:t>We need to </a:t>
            </a:r>
            <a:r>
              <a:rPr lang="en-US" dirty="0" err="1" smtClean="0">
                <a:effectLst/>
              </a:rPr>
              <a:t>recognise</a:t>
            </a:r>
            <a:r>
              <a:rPr lang="en-US" dirty="0" smtClean="0">
                <a:effectLst/>
              </a:rPr>
              <a:t> and enable students</a:t>
            </a:r>
            <a:r>
              <a:rPr lang="en-US" baseline="0" dirty="0" smtClean="0">
                <a:effectLst/>
              </a:rPr>
              <a:t> to </a:t>
            </a:r>
            <a:r>
              <a:rPr lang="en-US" baseline="0" dirty="0" err="1" smtClean="0">
                <a:effectLst/>
              </a:rPr>
              <a:t>recognise</a:t>
            </a:r>
            <a:r>
              <a:rPr lang="en-US" baseline="0" dirty="0" smtClean="0">
                <a:effectLst/>
              </a:rPr>
              <a:t> </a:t>
            </a:r>
            <a:r>
              <a:rPr lang="en-US" dirty="0" smtClean="0">
                <a:effectLst/>
              </a:rPr>
              <a:t>where they are developing/building upon these entrepreneurial capabilities,</a:t>
            </a:r>
            <a:r>
              <a:rPr lang="en-US" baseline="0" dirty="0" smtClean="0">
                <a:effectLst/>
              </a:rPr>
              <a:t> </a:t>
            </a:r>
            <a:r>
              <a:rPr lang="en-US" dirty="0" err="1" smtClean="0">
                <a:effectLst/>
              </a:rPr>
              <a:t>behaviours</a:t>
            </a:r>
            <a:r>
              <a:rPr lang="en-US" baseline="0" dirty="0" smtClean="0">
                <a:effectLst/>
              </a:rPr>
              <a:t> and competencies.</a:t>
            </a:r>
          </a:p>
          <a:p>
            <a:endParaRPr lang="en-US" baseline="0" dirty="0" smtClean="0">
              <a:effectLst/>
            </a:endParaRPr>
          </a:p>
          <a:p>
            <a:r>
              <a:rPr lang="en-US" baseline="0" dirty="0" smtClean="0">
                <a:effectLst/>
              </a:rPr>
              <a:t>How can we do that</a:t>
            </a:r>
            <a:r>
              <a:rPr lang="is-IS" baseline="0" dirty="0" smtClean="0">
                <a:effectLst/>
              </a:rPr>
              <a:t>…student compass is a way Plymouth is starting to consider that...but we would like to work on this with you all so...</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956826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invited to join us in sunny Plymouth for a workshop.</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5828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Futures Entrepreneurship Centre</a:t>
            </a:r>
          </a:p>
          <a:p>
            <a:endParaRPr lang="en-US" dirty="0" smtClean="0"/>
          </a:p>
          <a:p>
            <a:r>
              <a:rPr lang="en-US" dirty="0" smtClean="0"/>
              <a:t>Teaching, Research, Consultancy in Entrepreneurship.  </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9653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Value of Extracurricular enterprise activities</a:t>
            </a:r>
          </a:p>
          <a:p>
            <a:r>
              <a:rPr lang="en-GB" sz="1200" kern="1200" dirty="0" smtClean="0">
                <a:solidFill>
                  <a:schemeClr val="tx1"/>
                </a:solidFill>
                <a:effectLst/>
                <a:latin typeface="+mn-lt"/>
                <a:ea typeface="+mn-ea"/>
                <a:cs typeface="+mn-cs"/>
              </a:rPr>
              <a:t>Extra-curricular enterprise activities have been recognised as valuable in supplementing in class learning and stimulating student’s enterprise knowledge, skills and experience (Edwards and Muir, 2005; Hannon, 2007; NIRAS, 2008). In acknowledgment of the value of extra-curricular enterprise activities many Higher Education Institutions (HEIs) have incorporated them into their wider extracurricular offer, in particular to focus on the practical component of enterprise education.</a:t>
            </a:r>
            <a:r>
              <a:rPr lang="en-US" dirty="0" smtClean="0">
                <a:effectLst/>
              </a:rPr>
              <a:t> </a:t>
            </a:r>
            <a:endParaRPr lang="en-US" dirty="0" smtClean="0"/>
          </a:p>
          <a:p>
            <a:endParaRPr lang="en-US" dirty="0" smtClean="0"/>
          </a:p>
          <a:p>
            <a:r>
              <a:rPr lang="en-US" u="sng" dirty="0" smtClean="0"/>
              <a:t>How</a:t>
            </a:r>
            <a:r>
              <a:rPr lang="en-US" u="sng" baseline="0" dirty="0" smtClean="0"/>
              <a:t> we do this at Plymouth</a:t>
            </a:r>
          </a:p>
          <a:p>
            <a:r>
              <a:rPr lang="en-US" u="none" baseline="0" dirty="0" smtClean="0"/>
              <a:t>Through the Futures Entrepreneurship Centre with activities such as BETA, FLUX, Talent Development Workshops, Social Storm Hackathon to name a few.</a:t>
            </a:r>
            <a:endParaRPr lang="en-US" u="none"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89635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study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explored students’ participation in extra-curricular enterprise activities from the student perspective, specifically focusing on which students participate in these activities, their expectations and outcomes, and the perceived impact of participating on their entrepreneurial behaviours, competencies and capabilities.  This will be done by comparing these students to a control group made up of students from the same post 1992 institution, but not involved in extra-curricular enterprise activities.  This paper intends to address the ‘missing perspective’ in enterprise education; the student.</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study chose to focus on the key stakeholder in Enterprise Education; the student. There are a limited number of studies focusing on extra-curricular enterprise activities (Jones and Hill, 2003 and </a:t>
            </a:r>
            <a:r>
              <a:rPr lang="en-GB" sz="1200" kern="1200" dirty="0" err="1" smtClean="0">
                <a:solidFill>
                  <a:schemeClr val="tx1"/>
                </a:solidFill>
                <a:effectLst/>
                <a:latin typeface="+mn-lt"/>
                <a:ea typeface="+mn-ea"/>
                <a:cs typeface="+mn-cs"/>
              </a:rPr>
              <a:t>Kuh</a:t>
            </a:r>
            <a:r>
              <a:rPr lang="en-GB" sz="1200" kern="1200" dirty="0" smtClean="0">
                <a:solidFill>
                  <a:schemeClr val="tx1"/>
                </a:solidFill>
                <a:effectLst/>
                <a:latin typeface="+mn-lt"/>
                <a:ea typeface="+mn-ea"/>
                <a:cs typeface="+mn-cs"/>
              </a:rPr>
              <a:t>, 1995) that take a similar approach, and these studies are somewhat ‘out-of-date’ when considering the changing HE environment and the changing status of enterprise in HE. As in research on the employability of HE students, students can be described as ‘the missing perspective’ (Tymon, 2011:9) with their opinion on current practice in extra-curricular enterprise education being unknown.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11666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solidFill>
                  <a:schemeClr val="tx1">
                    <a:lumMod val="50000"/>
                    <a:lumOff val="50000"/>
                  </a:schemeClr>
                </a:solidFill>
              </a:rPr>
              <a:t>Engagement in extra-curricular enterprise activities varies widely across institutions, as some students tend to prioritise activities that are being assessed (Rae </a:t>
            </a:r>
            <a:r>
              <a:rPr lang="en-GB" i="1" dirty="0" smtClean="0">
                <a:solidFill>
                  <a:schemeClr val="tx1">
                    <a:lumMod val="50000"/>
                    <a:lumOff val="50000"/>
                  </a:schemeClr>
                </a:solidFill>
              </a:rPr>
              <a:t>et al.,</a:t>
            </a:r>
            <a:r>
              <a:rPr lang="en-GB" dirty="0" smtClean="0">
                <a:solidFill>
                  <a:schemeClr val="tx1">
                    <a:lumMod val="50000"/>
                    <a:lumOff val="50000"/>
                  </a:schemeClr>
                </a:solidFill>
              </a:rPr>
              <a:t> 2010; </a:t>
            </a:r>
            <a:r>
              <a:rPr lang="en-GB" dirty="0" err="1" smtClean="0">
                <a:solidFill>
                  <a:schemeClr val="tx1">
                    <a:lumMod val="50000"/>
                    <a:lumOff val="50000"/>
                  </a:schemeClr>
                </a:solidFill>
              </a:rPr>
              <a:t>Lilischkis</a:t>
            </a:r>
            <a:r>
              <a:rPr lang="en-GB" dirty="0" smtClean="0">
                <a:solidFill>
                  <a:schemeClr val="tx1">
                    <a:lumMod val="50000"/>
                    <a:lumOff val="50000"/>
                  </a:schemeClr>
                </a:solidFill>
              </a:rPr>
              <a:t> </a:t>
            </a:r>
            <a:r>
              <a:rPr lang="en-GB" i="1" dirty="0" smtClean="0">
                <a:solidFill>
                  <a:schemeClr val="tx1">
                    <a:lumMod val="50000"/>
                    <a:lumOff val="50000"/>
                  </a:schemeClr>
                </a:solidFill>
              </a:rPr>
              <a:t>et al;</a:t>
            </a:r>
            <a:r>
              <a:rPr lang="en-GB" dirty="0" smtClean="0">
                <a:solidFill>
                  <a:schemeClr val="tx1">
                    <a:lumMod val="50000"/>
                    <a:lumOff val="50000"/>
                  </a:schemeClr>
                </a:solidFill>
              </a:rPr>
              <a:t> 2015).</a:t>
            </a:r>
          </a:p>
          <a:p>
            <a:pPr marL="171450" indent="-171450">
              <a:buFont typeface="Arial" charset="0"/>
              <a:buChar char="•"/>
            </a:pPr>
            <a:r>
              <a:rPr lang="en-GB" dirty="0" smtClean="0">
                <a:solidFill>
                  <a:schemeClr val="tx1">
                    <a:lumMod val="50000"/>
                    <a:lumOff val="50000"/>
                  </a:schemeClr>
                </a:solidFill>
              </a:rPr>
              <a:t>Government funding for enterprise activity, especially extracurricular activity, can be short-term and fragile (Hannon 2007; Rae </a:t>
            </a:r>
            <a:r>
              <a:rPr lang="en-GB" i="1" dirty="0" smtClean="0">
                <a:solidFill>
                  <a:schemeClr val="tx1">
                    <a:lumMod val="50000"/>
                    <a:lumOff val="50000"/>
                  </a:schemeClr>
                </a:solidFill>
              </a:rPr>
              <a:t>et al</a:t>
            </a:r>
            <a:r>
              <a:rPr lang="en-GB" dirty="0" smtClean="0">
                <a:solidFill>
                  <a:schemeClr val="tx1">
                    <a:lumMod val="50000"/>
                    <a:lumOff val="50000"/>
                  </a:schemeClr>
                </a:solidFill>
              </a:rPr>
              <a:t>., 2012).</a:t>
            </a:r>
            <a:endParaRPr lang="en-US" dirty="0" smtClean="0">
              <a:solidFill>
                <a:schemeClr val="tx1">
                  <a:lumMod val="50000"/>
                  <a:lumOff val="50000"/>
                </a:schemeClr>
              </a:solidFill>
            </a:endParaRPr>
          </a:p>
          <a:p>
            <a:pPr marL="171450" indent="-171450">
              <a:buFont typeface="Arial" charset="0"/>
              <a:buChar char="•"/>
            </a:pPr>
            <a:r>
              <a:rPr lang="en-GB" dirty="0" smtClean="0">
                <a:solidFill>
                  <a:schemeClr val="tx1">
                    <a:lumMod val="50000"/>
                    <a:lumOff val="50000"/>
                  </a:schemeClr>
                </a:solidFill>
              </a:rPr>
              <a:t>Mapping occurrences of extracurricular enterprise activities is made difficult by potential over and under representation of activity (</a:t>
            </a:r>
            <a:r>
              <a:rPr lang="en-GB" dirty="0" err="1" smtClean="0">
                <a:solidFill>
                  <a:schemeClr val="tx1">
                    <a:lumMod val="50000"/>
                    <a:lumOff val="50000"/>
                  </a:schemeClr>
                </a:solidFill>
              </a:rPr>
              <a:t>Penulua</a:t>
            </a:r>
            <a:r>
              <a:rPr lang="en-GB" dirty="0" smtClean="0">
                <a:solidFill>
                  <a:schemeClr val="tx1">
                    <a:lumMod val="50000"/>
                    <a:lumOff val="50000"/>
                  </a:schemeClr>
                </a:solidFill>
              </a:rPr>
              <a:t> </a:t>
            </a:r>
            <a:r>
              <a:rPr lang="en-GB" i="1" dirty="0" smtClean="0">
                <a:solidFill>
                  <a:schemeClr val="tx1">
                    <a:lumMod val="50000"/>
                    <a:lumOff val="50000"/>
                  </a:schemeClr>
                </a:solidFill>
              </a:rPr>
              <a:t>et al</a:t>
            </a:r>
            <a:r>
              <a:rPr lang="en-GB" dirty="0" smtClean="0">
                <a:solidFill>
                  <a:schemeClr val="tx1">
                    <a:lumMod val="50000"/>
                    <a:lumOff val="50000"/>
                  </a:schemeClr>
                </a:solidFill>
              </a:rPr>
              <a:t>., 2012; Rae </a:t>
            </a:r>
            <a:r>
              <a:rPr lang="en-GB" i="1" dirty="0" smtClean="0">
                <a:solidFill>
                  <a:schemeClr val="tx1">
                    <a:lumMod val="50000"/>
                    <a:lumOff val="50000"/>
                  </a:schemeClr>
                </a:solidFill>
              </a:rPr>
              <a:t>et al.,</a:t>
            </a:r>
            <a:r>
              <a:rPr lang="en-GB" dirty="0" smtClean="0">
                <a:solidFill>
                  <a:schemeClr val="tx1">
                    <a:lumMod val="50000"/>
                    <a:lumOff val="50000"/>
                  </a:schemeClr>
                </a:solidFill>
              </a:rPr>
              <a:t> 2012). </a:t>
            </a:r>
          </a:p>
          <a:p>
            <a:pPr marL="171450" indent="-171450">
              <a:buFont typeface="Arial" charset="0"/>
              <a:buChar char="•"/>
            </a:pPr>
            <a:r>
              <a:rPr lang="en-GB" dirty="0" smtClean="0">
                <a:solidFill>
                  <a:schemeClr val="tx1">
                    <a:lumMod val="50000"/>
                    <a:lumOff val="50000"/>
                  </a:schemeClr>
                </a:solidFill>
              </a:rPr>
              <a:t>Responsibility for the coordination and tracking of enterprise support activities at HEIs may fall to a few key individuals rather than communicated across the whole institution thereby measurement of activity can depend upon which member of staff you consult (Hannon, 2007; Gibb, 2010, Rae </a:t>
            </a:r>
            <a:r>
              <a:rPr lang="en-GB" i="1" dirty="0" smtClean="0">
                <a:solidFill>
                  <a:schemeClr val="tx1">
                    <a:lumMod val="50000"/>
                    <a:lumOff val="50000"/>
                  </a:schemeClr>
                </a:solidFill>
              </a:rPr>
              <a:t>et al</a:t>
            </a:r>
            <a:r>
              <a:rPr lang="en-GB" dirty="0" smtClean="0">
                <a:solidFill>
                  <a:schemeClr val="tx1">
                    <a:lumMod val="50000"/>
                    <a:lumOff val="50000"/>
                  </a:schemeClr>
                </a:solidFill>
              </a:rPr>
              <a:t>., 2012; </a:t>
            </a:r>
            <a:r>
              <a:rPr lang="en-GB" dirty="0" err="1" smtClean="0">
                <a:solidFill>
                  <a:schemeClr val="tx1">
                    <a:lumMod val="50000"/>
                    <a:lumOff val="50000"/>
                  </a:schemeClr>
                </a:solidFill>
              </a:rPr>
              <a:t>Preedy</a:t>
            </a:r>
            <a:r>
              <a:rPr lang="en-GB" dirty="0" smtClean="0">
                <a:solidFill>
                  <a:schemeClr val="tx1">
                    <a:lumMod val="50000"/>
                    <a:lumOff val="50000"/>
                  </a:schemeClr>
                </a:solidFill>
              </a:rPr>
              <a:t>, 2014). </a:t>
            </a:r>
          </a:p>
          <a:p>
            <a:pPr marL="171450" indent="-171450">
              <a:buFont typeface="Arial" charset="0"/>
              <a:buChar char="•"/>
            </a:pPr>
            <a:r>
              <a:rPr lang="en-GB" dirty="0" smtClean="0">
                <a:solidFill>
                  <a:schemeClr val="tx1">
                    <a:lumMod val="50000"/>
                    <a:lumOff val="50000"/>
                  </a:schemeClr>
                </a:solidFill>
              </a:rPr>
              <a:t>Comparing activity across multiple HEIs is problematic as each institution varies hugely in the scale and delivery of their activities (</a:t>
            </a:r>
            <a:r>
              <a:rPr lang="en-GB" dirty="0" err="1" smtClean="0">
                <a:solidFill>
                  <a:schemeClr val="tx1">
                    <a:lumMod val="50000"/>
                    <a:lumOff val="50000"/>
                  </a:schemeClr>
                </a:solidFill>
              </a:rPr>
              <a:t>Matlay</a:t>
            </a:r>
            <a:r>
              <a:rPr lang="en-GB" dirty="0" smtClean="0">
                <a:solidFill>
                  <a:schemeClr val="tx1">
                    <a:lumMod val="50000"/>
                    <a:lumOff val="50000"/>
                  </a:schemeClr>
                </a:solidFill>
              </a:rPr>
              <a:t>, 2006; </a:t>
            </a:r>
            <a:r>
              <a:rPr lang="en-GB" dirty="0" err="1" smtClean="0">
                <a:solidFill>
                  <a:schemeClr val="tx1">
                    <a:lumMod val="50000"/>
                    <a:lumOff val="50000"/>
                  </a:schemeClr>
                </a:solidFill>
              </a:rPr>
              <a:t>Preedy</a:t>
            </a:r>
            <a:r>
              <a:rPr lang="en-GB" dirty="0" smtClean="0">
                <a:solidFill>
                  <a:schemeClr val="tx1">
                    <a:lumMod val="50000"/>
                    <a:lumOff val="50000"/>
                  </a:schemeClr>
                </a:solidFill>
              </a:rPr>
              <a:t>, 2014; </a:t>
            </a:r>
            <a:r>
              <a:rPr lang="en-GB" dirty="0" err="1" smtClean="0">
                <a:solidFill>
                  <a:schemeClr val="tx1">
                    <a:lumMod val="50000"/>
                    <a:lumOff val="50000"/>
                  </a:schemeClr>
                </a:solidFill>
              </a:rPr>
              <a:t>Lilischkis</a:t>
            </a:r>
            <a:r>
              <a:rPr lang="en-GB" dirty="0" smtClean="0">
                <a:solidFill>
                  <a:schemeClr val="tx1">
                    <a:lumMod val="50000"/>
                    <a:lumOff val="50000"/>
                  </a:schemeClr>
                </a:solidFill>
              </a:rPr>
              <a:t> </a:t>
            </a:r>
            <a:r>
              <a:rPr lang="en-GB" i="1" dirty="0" smtClean="0">
                <a:solidFill>
                  <a:schemeClr val="tx1">
                    <a:lumMod val="50000"/>
                    <a:lumOff val="50000"/>
                  </a:schemeClr>
                </a:solidFill>
              </a:rPr>
              <a:t>et al.,</a:t>
            </a:r>
            <a:r>
              <a:rPr lang="en-GB" dirty="0" smtClean="0">
                <a:solidFill>
                  <a:schemeClr val="tx1">
                    <a:lumMod val="50000"/>
                    <a:lumOff val="50000"/>
                  </a:schemeClr>
                </a:solidFill>
              </a:rPr>
              <a:t> 2015).</a:t>
            </a:r>
            <a:endParaRPr lang="en-US" dirty="0" smtClean="0">
              <a:solidFill>
                <a:schemeClr val="tx1">
                  <a:lumMod val="50000"/>
                  <a:lumOff val="50000"/>
                </a:schemeClr>
              </a:solidFill>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5304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study used an online survey method to conduct a pre and post evaluation of extra-curricular enterprise activities running at a post 1992 University in the 2015/16 academic year.  Each survey contained both open and closed questions to provide quantitative and qualitative data. Each student was given a unique identifying number that enabled researchers to track students who engage in one or more extracurricular activities whilst ensuring anonymity. A control group of students that did not engage in extracurricular enterprise activities was also surveyed at the beginning and end of the academic year (2015/16) using a non-engagement survey.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asking students questions regarding entrepreneurial competencies, they were presented with a list modelled on Morris </a:t>
            </a:r>
            <a:r>
              <a:rPr lang="en-GB" sz="1200" i="1" kern="1200" dirty="0" smtClean="0">
                <a:solidFill>
                  <a:schemeClr val="tx1"/>
                </a:solidFill>
                <a:effectLst/>
                <a:latin typeface="+mn-lt"/>
                <a:ea typeface="+mn-ea"/>
                <a:cs typeface="+mn-cs"/>
              </a:rPr>
              <a:t>et </a:t>
            </a:r>
            <a:r>
              <a:rPr lang="en-GB" sz="1200" i="1" kern="1200" dirty="0" err="1" smtClean="0">
                <a:solidFill>
                  <a:schemeClr val="tx1"/>
                </a:solidFill>
                <a:effectLst/>
                <a:latin typeface="+mn-lt"/>
                <a:ea typeface="+mn-ea"/>
                <a:cs typeface="+mn-cs"/>
              </a:rPr>
              <a:t>al</a:t>
            </a:r>
            <a:r>
              <a:rPr lang="en-GB" sz="1200" kern="1200" dirty="0" err="1"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(2013); </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69752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asking students questions regarding entrepreneurial competencies, they were presented with a list modelled on Morris </a:t>
            </a:r>
            <a:r>
              <a:rPr lang="en-GB" sz="1200" i="1" kern="1200" dirty="0" smtClean="0">
                <a:solidFill>
                  <a:schemeClr val="tx1"/>
                </a:solidFill>
                <a:effectLst/>
                <a:latin typeface="+mn-lt"/>
                <a:ea typeface="+mn-ea"/>
                <a:cs typeface="+mn-cs"/>
              </a:rPr>
              <a:t>et </a:t>
            </a:r>
            <a:r>
              <a:rPr lang="en-GB" sz="1200" i="1" kern="1200" dirty="0" err="1" smtClean="0">
                <a:solidFill>
                  <a:schemeClr val="tx1"/>
                </a:solidFill>
                <a:effectLst/>
                <a:latin typeface="+mn-lt"/>
                <a:ea typeface="+mn-ea"/>
                <a:cs typeface="+mn-cs"/>
              </a:rPr>
              <a:t>al</a:t>
            </a:r>
            <a:r>
              <a:rPr lang="en-GB" sz="1200" kern="1200" dirty="0" err="1"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(2013);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data collection, survey data was analysed qualitatively and quantitatively with the assistance of appropriate analysis tools (e.g. NVIVO and SPSS). In addition to exploring the data in relation to the stated research objectives, the purpose of the analysis was to draw out cross-cutting themes on which students participate in these activities, their expectations and outcomes, and the perceived impact of participating on their entrepreneurial behaviours, competencies and capabilities. A comparison was also made to a control group made up of students from the same post 1992 institution, but not involved in extra-curricular enterprise activities. Analysis also aimed to identify examples of good practice and areas of development in extracurricular enterprise activities.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4085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effectLst/>
                <a:latin typeface="+mn-lt"/>
                <a:ea typeface="+mn-ea"/>
                <a:cs typeface="+mn-cs"/>
              </a:rPr>
              <a:t>Female respondents outnumbered male respondents in every category. As around 56% of the total student body at this post 1992 University is female (2014-2015 Student Equality Data from the corporate information system), these figures are representative of the wider population, and in line with the closing gender gap amongst female entrepreneurs found by OECD Statistics Directorate (2015). However, it should be noted that there wasn’t gender parity within degree subtype. Female students were significantly more likely to be doing Tourism and Hospitality degrees, a sector that OECD (2015) recognises as being dominated by female entrepreneurs.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terms of ethnicity, the demographics are more diverse than the overall demographics at this post 1992 University. Students from all ethnicities were present at the enterprise events and in the two datasets for non-engagement. The most recent figures for this post 1992 University (2014-2015 Student Equality Data) show that around 83% of the total student body is White (British or Other), and this largely holds true for the Non-Engagement groups. But in the Enterprise-Engagement (Pre) group, 78% of respondents identified as White British, with the second-largest category being Asian or Asian-British Chinese attendees and only the third-largest being Other White. This is a positive finding in terms of inclusivity. It indicates that enterprise events were slightly more inclusive to BME students. Another factor to note is the Faculties that student attendees mainly derive from.</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can be seen that the vast majority of respondents who attended entrepreneurship events were on programmes from the Faculty of Business. This situation is not unusual, as several studies have identified the concentration of enterprise activities both in programme and extracurricular, within business schools (Hannon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2007; Carey and </a:t>
            </a:r>
            <a:r>
              <a:rPr lang="en-GB" sz="1200" kern="1200" dirty="0" err="1" smtClean="0">
                <a:solidFill>
                  <a:schemeClr val="tx1"/>
                </a:solidFill>
                <a:effectLst/>
                <a:latin typeface="+mn-lt"/>
                <a:ea typeface="+mn-ea"/>
                <a:cs typeface="+mn-cs"/>
              </a:rPr>
              <a:t>Matlay</a:t>
            </a:r>
            <a:r>
              <a:rPr lang="en-GB" sz="1200" kern="1200" dirty="0" smtClean="0">
                <a:solidFill>
                  <a:schemeClr val="tx1"/>
                </a:solidFill>
                <a:effectLst/>
                <a:latin typeface="+mn-lt"/>
                <a:ea typeface="+mn-ea"/>
                <a:cs typeface="+mn-cs"/>
              </a:rPr>
              <a:t>, 2011; </a:t>
            </a:r>
            <a:r>
              <a:rPr lang="en-GB" sz="1200" kern="1200" dirty="0" err="1" smtClean="0">
                <a:solidFill>
                  <a:schemeClr val="tx1"/>
                </a:solidFill>
                <a:effectLst/>
                <a:latin typeface="+mn-lt"/>
                <a:ea typeface="+mn-ea"/>
                <a:cs typeface="+mn-cs"/>
              </a:rPr>
              <a:t>Pittaway</a:t>
            </a:r>
            <a:r>
              <a:rPr lang="en-GB" sz="1200" kern="1200" dirty="0" smtClean="0">
                <a:solidFill>
                  <a:schemeClr val="tx1"/>
                </a:solidFill>
                <a:effectLst/>
                <a:latin typeface="+mn-lt"/>
                <a:ea typeface="+mn-ea"/>
                <a:cs typeface="+mn-cs"/>
              </a:rPr>
              <a:t> and Edwards, 2012).  It is likely that students who are already learning about entrepreneurship in their regular lectures may be more likely to take an interest in extracurricular enterprise events. It also indicates that enterprise events appear to be primarily advertised to, or hold the most appeal for, persons doing these types of degrees. Students from other faculties appear not to see these events as relevant to their careers – although plenty of opportunities exist for arts-themed business start-ups.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55294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Enterprise Engagement students were asked about their expectations for the activity (Pre) and how the event lived up to their expectations (Post).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results show that respondents consistently had very career-focussed expectations. Expectations were also consistently positive – students were optimistic about learning something new, even (as in a majority of cases) where they didn’t have a very specific idea of what this was. By far the most common reason given for attending events is related to generalized life skills or self-development – motivation, inspiration, knowledge, understanding etc. – not specific business skills. This suggests that attendees considered the events to be of wider value than just a how-to guide for a business start-up.</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post-event data sets, students were asked how the activity compared to their expectations of it. 80%</a:t>
            </a:r>
            <a:r>
              <a:rPr lang="en-GB" sz="1200" kern="1200" baseline="0" dirty="0" smtClean="0">
                <a:solidFill>
                  <a:schemeClr val="tx1"/>
                </a:solidFill>
                <a:effectLst/>
                <a:latin typeface="+mn-lt"/>
                <a:ea typeface="+mn-ea"/>
                <a:cs typeface="+mn-cs"/>
              </a:rPr>
              <a:t> of students said that it matched their expectations, only 9% said that it differed from their expectations.  The remaining percentage made random comments!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5E719B-CAD1-4CDF-AC07-FD62E51C143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1971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94E21-51E1-4AAB-931E-785DA9B52B9D}" type="datetimeFigureOut">
              <a:rPr lang="en-GB" smtClean="0"/>
              <a:pPr/>
              <a:t>09/09/2016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48AB-E565-412B-9D95-9B07D6A4F3F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94E21-51E1-4AAB-931E-785DA9B52B9D}" type="datetimeFigureOut">
              <a:rPr lang="en-GB" smtClean="0"/>
              <a:pPr/>
              <a:t>09/09/2016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248AB-E565-412B-9D95-9B07D6A4F3F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91938/bis-14-540-government-response-witty-review-british-invention-global-impact.pdf" TargetMode="External"/><Relationship Id="rId2" Type="http://schemas.openxmlformats.org/officeDocument/2006/relationships/hyperlink" Target="http://sephe.eu/fileadmin/sephe/documents/sephe_final-report_2015-06-30_v1.10.pdf" TargetMode="External"/><Relationship Id="rId1" Type="http://schemas.openxmlformats.org/officeDocument/2006/relationships/slideLayout" Target="../slideLayouts/slideLayout2.xml"/><Relationship Id="rId5" Type="http://schemas.openxmlformats.org/officeDocument/2006/relationships/hyperlink" Target="http://www.universitiesuk.ac.uk/highereducation/Documents/2013/UUKresponseToTheWittyReview.pdf" TargetMode="External"/><Relationship Id="rId4" Type="http://schemas.openxmlformats.org/officeDocument/2006/relationships/hyperlink" Target="http://eulp.co.uk/wp-content/uploads/2013/11/towards_the_entrepreneurial_University.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4519" y="298153"/>
            <a:ext cx="9095201" cy="6052443"/>
          </a:xfrm>
          <a:prstGeom prst="rect">
            <a:avLst/>
          </a:prstGeom>
        </p:spPr>
      </p:pic>
      <p:sp>
        <p:nvSpPr>
          <p:cNvPr id="10" name="Title 9"/>
          <p:cNvSpPr>
            <a:spLocks noGrp="1"/>
          </p:cNvSpPr>
          <p:nvPr>
            <p:ph type="ctrTitle"/>
          </p:nvPr>
        </p:nvSpPr>
        <p:spPr>
          <a:xfrm>
            <a:off x="755576" y="985045"/>
            <a:ext cx="7772400" cy="2475706"/>
          </a:xfrm>
        </p:spPr>
        <p:txBody>
          <a:bodyPr>
            <a:normAutofit/>
          </a:bodyPr>
          <a:lstStyle/>
          <a:p>
            <a:r>
              <a:rPr lang="en-GB" b="1" dirty="0">
                <a:solidFill>
                  <a:srgbClr val="00B0F0"/>
                </a:solidFill>
              </a:rPr>
              <a:t>Extra-curricular enterprise activities-exploring the ‘missing perspective’</a:t>
            </a:r>
            <a:r>
              <a:rPr lang="en-US" b="1" dirty="0">
                <a:solidFill>
                  <a:srgbClr val="00B0F0"/>
                </a:solidFill>
              </a:rPr>
              <a:t> </a:t>
            </a:r>
          </a:p>
        </p:txBody>
      </p:sp>
      <p:sp>
        <p:nvSpPr>
          <p:cNvPr id="11" name="Subtitle 10"/>
          <p:cNvSpPr>
            <a:spLocks noGrp="1"/>
          </p:cNvSpPr>
          <p:nvPr>
            <p:ph type="subTitle" idx="1"/>
          </p:nvPr>
        </p:nvSpPr>
        <p:spPr>
          <a:xfrm>
            <a:off x="1371600" y="3592935"/>
            <a:ext cx="6400800" cy="1752600"/>
          </a:xfrm>
        </p:spPr>
        <p:txBody>
          <a:bodyPr/>
          <a:lstStyle/>
          <a:p>
            <a:r>
              <a:rPr lang="en-US" dirty="0" err="1" smtClean="0">
                <a:solidFill>
                  <a:schemeClr val="tx1">
                    <a:lumMod val="50000"/>
                    <a:lumOff val="50000"/>
                  </a:schemeClr>
                </a:solidFill>
              </a:rPr>
              <a:t>Dr</a:t>
            </a:r>
            <a:r>
              <a:rPr lang="en-US" dirty="0" smtClean="0">
                <a:solidFill>
                  <a:schemeClr val="tx1">
                    <a:lumMod val="50000"/>
                    <a:lumOff val="50000"/>
                  </a:schemeClr>
                </a:solidFill>
              </a:rPr>
              <a:t> Emily Beaumont, Sarah </a:t>
            </a:r>
            <a:r>
              <a:rPr lang="en-US" dirty="0" err="1" smtClean="0">
                <a:solidFill>
                  <a:schemeClr val="tx1">
                    <a:lumMod val="50000"/>
                    <a:lumOff val="50000"/>
                  </a:schemeClr>
                </a:solidFill>
              </a:rPr>
              <a:t>Preedy</a:t>
            </a:r>
            <a:r>
              <a:rPr lang="en-US" dirty="0" smtClean="0">
                <a:solidFill>
                  <a:schemeClr val="tx1">
                    <a:lumMod val="50000"/>
                    <a:lumOff val="50000"/>
                  </a:schemeClr>
                </a:solidFill>
              </a:rPr>
              <a:t> and Sarah Stevenson </a:t>
            </a:r>
          </a:p>
          <a:p>
            <a:r>
              <a:rPr lang="en-US" i="1" dirty="0" smtClean="0">
                <a:solidFill>
                  <a:schemeClr val="tx1">
                    <a:lumMod val="50000"/>
                    <a:lumOff val="50000"/>
                  </a:schemeClr>
                </a:solidFill>
              </a:rPr>
              <a:t>Plymouth University</a:t>
            </a:r>
            <a:endParaRPr lang="en-US" i="1"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1EC248AB-E565-412B-9D95-9B07D6A4F3F3}" type="slidenum">
              <a:rPr lang="en-GB" smtClean="0">
                <a:solidFill>
                  <a:prstClr val="black">
                    <a:tint val="75000"/>
                  </a:prstClr>
                </a:solidFill>
              </a:rPr>
              <a:pPr/>
              <a:t>1</a:t>
            </a:fld>
            <a:endParaRPr lang="en-GB" dirty="0">
              <a:solidFill>
                <a:prstClr val="black">
                  <a:tint val="75000"/>
                </a:prstClr>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a:t>
            </a:fld>
            <a:endParaRPr lang="en-GB" sz="1200" dirty="0">
              <a:solidFill>
                <a:srgbClr val="0000FF"/>
              </a:solidFill>
              <a:latin typeface="Arial Black"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0" y="4804073"/>
            <a:ext cx="2514600" cy="1549400"/>
          </a:xfrm>
          <a:prstGeom prst="rect">
            <a:avLst/>
          </a:prstGeom>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normAutofit fontScale="90000"/>
          </a:bodyPr>
          <a:lstStyle/>
          <a:p>
            <a:r>
              <a:rPr lang="en-US" b="1" dirty="0" smtClean="0">
                <a:solidFill>
                  <a:srgbClr val="00B0F0"/>
                </a:solidFill>
              </a:rPr>
              <a:t>Expectations of extra-curricular activities (Non-enterprise)</a:t>
            </a:r>
            <a:endParaRPr lang="en-US" b="1" dirty="0">
              <a:solidFill>
                <a:srgbClr val="00B0F0"/>
              </a:solidFill>
            </a:endParaRPr>
          </a:p>
        </p:txBody>
      </p:sp>
      <p:sp>
        <p:nvSpPr>
          <p:cNvPr id="10" name="Content Placeholder 9"/>
          <p:cNvSpPr>
            <a:spLocks noGrp="1"/>
          </p:cNvSpPr>
          <p:nvPr>
            <p:ph idx="1"/>
          </p:nvPr>
        </p:nvSpPr>
        <p:spPr>
          <a:xfrm>
            <a:off x="1143000" y="1600200"/>
            <a:ext cx="7391400" cy="4525963"/>
          </a:xfrm>
        </p:spPr>
        <p:txBody>
          <a:bodyPr>
            <a:normAutofit fontScale="70000" lnSpcReduction="20000"/>
          </a:bodyPr>
          <a:lstStyle/>
          <a:p>
            <a:pPr lvl="0"/>
            <a:r>
              <a:rPr lang="en-GB" dirty="0">
                <a:solidFill>
                  <a:schemeClr val="tx1">
                    <a:lumMod val="50000"/>
                    <a:lumOff val="50000"/>
                  </a:schemeClr>
                </a:solidFill>
              </a:rPr>
              <a:t>Socializing, networking (e.g. ‘a wider social network of friends’, ‘building more networks’, ‘friends/ wider social life’, ‘spending time with like-minded people’)</a:t>
            </a:r>
            <a:endParaRPr lang="en-US" dirty="0">
              <a:solidFill>
                <a:schemeClr val="tx1">
                  <a:lumMod val="50000"/>
                  <a:lumOff val="50000"/>
                </a:schemeClr>
              </a:solidFill>
            </a:endParaRPr>
          </a:p>
          <a:p>
            <a:pPr lvl="0"/>
            <a:r>
              <a:rPr lang="en-GB" dirty="0">
                <a:solidFill>
                  <a:schemeClr val="tx1">
                    <a:lumMod val="50000"/>
                    <a:lumOff val="50000"/>
                  </a:schemeClr>
                </a:solidFill>
              </a:rPr>
              <a:t>Enjoyment and life skills (e.g. ‘fun’, ‘personal development’, ‘laughs’, ‘discipline’)</a:t>
            </a:r>
            <a:endParaRPr lang="en-US" dirty="0">
              <a:solidFill>
                <a:schemeClr val="tx1">
                  <a:lumMod val="50000"/>
                  <a:lumOff val="50000"/>
                </a:schemeClr>
              </a:solidFill>
            </a:endParaRPr>
          </a:p>
          <a:p>
            <a:pPr lvl="0"/>
            <a:r>
              <a:rPr lang="en-GB" dirty="0">
                <a:solidFill>
                  <a:schemeClr val="tx1">
                    <a:lumMod val="50000"/>
                    <a:lumOff val="50000"/>
                  </a:schemeClr>
                </a:solidFill>
              </a:rPr>
              <a:t>Health (e.g. ‘increased fitness’, ‘healthy life’, ‘relieve stress and keep fit and healthy’)</a:t>
            </a:r>
            <a:endParaRPr lang="en-US" dirty="0">
              <a:solidFill>
                <a:schemeClr val="tx1">
                  <a:lumMod val="50000"/>
                  <a:lumOff val="50000"/>
                </a:schemeClr>
              </a:solidFill>
            </a:endParaRPr>
          </a:p>
          <a:p>
            <a:pPr lvl="0"/>
            <a:r>
              <a:rPr lang="en-GB" dirty="0">
                <a:solidFill>
                  <a:schemeClr val="tx1">
                    <a:lumMod val="50000"/>
                    <a:lumOff val="50000"/>
                  </a:schemeClr>
                </a:solidFill>
              </a:rPr>
              <a:t>Career and business skills (e.g. ‘get some idea about opportunities after studies’, ‘additions to my CV and further experience and skills’, ‘qualifications in certificate form’)</a:t>
            </a:r>
            <a:endParaRPr lang="en-US" dirty="0">
              <a:solidFill>
                <a:schemeClr val="tx1">
                  <a:lumMod val="50000"/>
                  <a:lumOff val="50000"/>
                </a:schemeClr>
              </a:solidFill>
            </a:endParaRPr>
          </a:p>
          <a:p>
            <a:pPr lvl="0"/>
            <a:r>
              <a:rPr lang="en-GB" dirty="0">
                <a:solidFill>
                  <a:schemeClr val="tx1">
                    <a:lumMod val="50000"/>
                    <a:lumOff val="50000"/>
                  </a:schemeClr>
                </a:solidFill>
              </a:rPr>
              <a:t>Studies (e.g. ‘Network to gain further knowledge. Also like-minded people who may help with my own degree’)</a:t>
            </a:r>
            <a:endParaRPr lang="en-US" dirty="0">
              <a:solidFill>
                <a:schemeClr val="tx1">
                  <a:lumMod val="50000"/>
                  <a:lumOff val="50000"/>
                </a:schemeClr>
              </a:solidFill>
            </a:endParaRPr>
          </a:p>
          <a:p>
            <a:pPr lvl="0"/>
            <a:r>
              <a:rPr lang="en-GB" dirty="0">
                <a:solidFill>
                  <a:schemeClr val="tx1">
                    <a:lumMod val="50000"/>
                    <a:lumOff val="50000"/>
                  </a:schemeClr>
                </a:solidFill>
              </a:rPr>
              <a:t>Other (e.g. a spiritual or niche interest benefit, such as becoming more involved in a religion or improving at skiing)</a:t>
            </a:r>
            <a:endParaRPr lang="en-US" dirty="0">
              <a:solidFill>
                <a:schemeClr val="tx1">
                  <a:lumMod val="50000"/>
                  <a:lumOff val="50000"/>
                </a:schemeClr>
              </a:solidFill>
            </a:endParaRPr>
          </a:p>
          <a:p>
            <a:endParaRPr lang="en-US" dirty="0" smtClean="0"/>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10</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11</a:t>
            </a:fld>
            <a:endParaRPr lang="en-GB" sz="1200" dirty="0">
              <a:solidFill>
                <a:srgbClr val="0000FF"/>
              </a:solidFill>
              <a:latin typeface="Arial Black"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07728355"/>
              </p:ext>
            </p:extLst>
          </p:nvPr>
        </p:nvGraphicFramePr>
        <p:xfrm>
          <a:off x="683568" y="692696"/>
          <a:ext cx="7872164" cy="53297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12</a:t>
            </a:fld>
            <a:endParaRPr lang="en-GB" sz="1200" dirty="0">
              <a:solidFill>
                <a:srgbClr val="0000FF"/>
              </a:solidFill>
              <a:latin typeface="Arial Black"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24230675"/>
              </p:ext>
            </p:extLst>
          </p:nvPr>
        </p:nvGraphicFramePr>
        <p:xfrm>
          <a:off x="395536" y="476672"/>
          <a:ext cx="8138864" cy="56494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13</a:t>
            </a:fld>
            <a:endParaRPr lang="en-GB" sz="1200" dirty="0">
              <a:solidFill>
                <a:srgbClr val="0000FF"/>
              </a:solidFill>
              <a:latin typeface="Arial Black"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128465946"/>
              </p:ext>
            </p:extLst>
          </p:nvPr>
        </p:nvGraphicFramePr>
        <p:xfrm>
          <a:off x="536140" y="404664"/>
          <a:ext cx="8210872" cy="57214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14</a:t>
            </a:fld>
            <a:endParaRPr lang="en-GB" sz="1200" dirty="0">
              <a:solidFill>
                <a:srgbClr val="0000FF"/>
              </a:solidFill>
              <a:latin typeface="Arial Black" pitchFamily="34" charset="0"/>
            </a:endParaRPr>
          </a:p>
        </p:txBody>
      </p:sp>
      <p:pic>
        <p:nvPicPr>
          <p:cNvPr id="13" name="Content Placeholder 1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105059"/>
            <a:ext cx="5655195" cy="4525963"/>
          </a:xfrm>
          <a:prstGeom prst="rect">
            <a:avLst/>
          </a:prstGeom>
          <a:noFill/>
          <a:ln>
            <a:no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468166"/>
            <a:ext cx="4990619" cy="3816424"/>
          </a:xfrm>
          <a:prstGeom prst="rect">
            <a:avLst/>
          </a:prstGeom>
          <a:noFill/>
          <a:ln>
            <a:noFill/>
          </a:ln>
        </p:spPr>
      </p:pic>
      <p:sp>
        <p:nvSpPr>
          <p:cNvPr id="3" name="TextBox 2"/>
          <p:cNvSpPr txBox="1"/>
          <p:nvPr/>
        </p:nvSpPr>
        <p:spPr>
          <a:xfrm>
            <a:off x="5158949" y="1044578"/>
            <a:ext cx="3206006" cy="646331"/>
          </a:xfrm>
          <a:prstGeom prst="rect">
            <a:avLst/>
          </a:prstGeom>
          <a:noFill/>
        </p:spPr>
        <p:txBody>
          <a:bodyPr wrap="none" rtlCol="0">
            <a:spAutoFit/>
          </a:bodyPr>
          <a:lstStyle/>
          <a:p>
            <a:r>
              <a:rPr lang="en-US" b="1" dirty="0" smtClean="0">
                <a:solidFill>
                  <a:srgbClr val="00B0F0"/>
                </a:solidFill>
              </a:rPr>
              <a:t>Non-Enterprise extra-curricular </a:t>
            </a:r>
          </a:p>
          <a:p>
            <a:pPr algn="ctr"/>
            <a:r>
              <a:rPr lang="en-US" b="1" dirty="0" smtClean="0">
                <a:solidFill>
                  <a:srgbClr val="00B0F0"/>
                </a:solidFill>
              </a:rPr>
              <a:t>engaged students</a:t>
            </a:r>
            <a:endParaRPr lang="en-US" b="1" dirty="0">
              <a:solidFill>
                <a:srgbClr val="00B0F0"/>
              </a:solidFill>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15</a:t>
            </a:fld>
            <a:endParaRPr lang="en-GB" sz="1200" dirty="0">
              <a:solidFill>
                <a:srgbClr val="0000FF"/>
              </a:solidFill>
              <a:latin typeface="Arial Black"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9973"/>
            <a:ext cx="5184576" cy="3931115"/>
          </a:xfrm>
          <a:prstGeom prst="rect">
            <a:avLst/>
          </a:prstGeom>
          <a:noFill/>
          <a:ln>
            <a:no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420888"/>
            <a:ext cx="5030949" cy="3908326"/>
          </a:xfrm>
          <a:prstGeom prst="rect">
            <a:avLst/>
          </a:prstGeom>
          <a:noFill/>
          <a:ln>
            <a:noFill/>
          </a:ln>
        </p:spPr>
      </p:pic>
      <p:sp>
        <p:nvSpPr>
          <p:cNvPr id="2" name="TextBox 1"/>
          <p:cNvSpPr txBox="1"/>
          <p:nvPr/>
        </p:nvSpPr>
        <p:spPr>
          <a:xfrm>
            <a:off x="4964891" y="962000"/>
            <a:ext cx="3459537" cy="923330"/>
          </a:xfrm>
          <a:prstGeom prst="rect">
            <a:avLst/>
          </a:prstGeom>
          <a:noFill/>
        </p:spPr>
        <p:txBody>
          <a:bodyPr wrap="none" rtlCol="0">
            <a:spAutoFit/>
          </a:bodyPr>
          <a:lstStyle/>
          <a:p>
            <a:r>
              <a:rPr lang="en-US" b="1" dirty="0" smtClean="0">
                <a:solidFill>
                  <a:srgbClr val="00B0F0"/>
                </a:solidFill>
              </a:rPr>
              <a:t>Extra-curricular </a:t>
            </a:r>
            <a:r>
              <a:rPr lang="en-US" b="1" dirty="0">
                <a:solidFill>
                  <a:srgbClr val="00B0F0"/>
                </a:solidFill>
              </a:rPr>
              <a:t>Enterprise </a:t>
            </a:r>
            <a:r>
              <a:rPr lang="en-US" b="1" dirty="0" smtClean="0">
                <a:solidFill>
                  <a:srgbClr val="00B0F0"/>
                </a:solidFill>
              </a:rPr>
              <a:t>Activity</a:t>
            </a:r>
            <a:endParaRPr lang="en-US" b="1" dirty="0">
              <a:solidFill>
                <a:srgbClr val="00B0F0"/>
              </a:solidFill>
            </a:endParaRPr>
          </a:p>
          <a:p>
            <a:pPr algn="ctr"/>
            <a:r>
              <a:rPr lang="en-US" b="1" dirty="0" smtClean="0">
                <a:solidFill>
                  <a:srgbClr val="00B0F0"/>
                </a:solidFill>
              </a:rPr>
              <a:t>engaged </a:t>
            </a:r>
            <a:r>
              <a:rPr lang="en-US" b="1" dirty="0">
                <a:solidFill>
                  <a:srgbClr val="00B0F0"/>
                </a:solidFill>
              </a:rPr>
              <a:t>students</a:t>
            </a:r>
          </a:p>
          <a:p>
            <a:endParaRPr lang="en-US" dirty="0">
              <a:solidFill>
                <a:prstClr val="black"/>
              </a:solidFill>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lstStyle/>
          <a:p>
            <a:r>
              <a:rPr lang="en-US" b="1" dirty="0" smtClean="0">
                <a:solidFill>
                  <a:srgbClr val="00B0F0"/>
                </a:solidFill>
              </a:rPr>
              <a:t>Preliminary Conclusions</a:t>
            </a:r>
            <a:r>
              <a:rPr lang="is-IS" b="1" dirty="0" smtClean="0">
                <a:solidFill>
                  <a:srgbClr val="00B0F0"/>
                </a:solidFill>
              </a:rPr>
              <a:t>…</a:t>
            </a:r>
            <a:endParaRPr lang="en-US" b="1" dirty="0">
              <a:solidFill>
                <a:srgbClr val="00B0F0"/>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8106" y="1415079"/>
            <a:ext cx="6787462" cy="4525963"/>
          </a:xfrm>
        </p:spPr>
      </p:pic>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16</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lstStyle/>
          <a:p>
            <a:r>
              <a:rPr lang="en-US" b="1" dirty="0" smtClean="0">
                <a:solidFill>
                  <a:srgbClr val="00B0F0"/>
                </a:solidFill>
              </a:rPr>
              <a:t>Further Research</a:t>
            </a:r>
            <a:r>
              <a:rPr lang="is-IS" b="1" dirty="0" smtClean="0">
                <a:solidFill>
                  <a:srgbClr val="00B0F0"/>
                </a:solidFill>
              </a:rPr>
              <a:t>…</a:t>
            </a:r>
            <a:endParaRPr lang="en-US" b="1" dirty="0">
              <a:solidFill>
                <a:srgbClr val="00B0F0"/>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8500" y="1972469"/>
            <a:ext cx="3200400" cy="3781425"/>
          </a:xfrm>
        </p:spPr>
      </p:pic>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17</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lstStyle/>
          <a:p>
            <a:r>
              <a:rPr lang="en-US" b="1" dirty="0" smtClean="0">
                <a:solidFill>
                  <a:srgbClr val="00B0F0"/>
                </a:solidFill>
              </a:rPr>
              <a:t>Implications for Practice</a:t>
            </a:r>
            <a:r>
              <a:rPr lang="is-IS" b="1" dirty="0" smtClean="0">
                <a:solidFill>
                  <a:srgbClr val="00B0F0"/>
                </a:solidFill>
              </a:rPr>
              <a:t>…</a:t>
            </a:r>
            <a:endParaRPr lang="en-US" b="1" dirty="0">
              <a:solidFill>
                <a:srgbClr val="00B0F0"/>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786" y="1493416"/>
            <a:ext cx="7921534" cy="4455863"/>
          </a:xfrm>
        </p:spPr>
      </p:pic>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18</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02410" y="116632"/>
            <a:ext cx="9546410" cy="6352702"/>
          </a:xfrm>
          <a:prstGeom prst="rect">
            <a:avLst/>
          </a:prstGeom>
        </p:spPr>
      </p:pic>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normAutofit fontScale="90000"/>
          </a:bodyPr>
          <a:lstStyle/>
          <a:p>
            <a:r>
              <a:rPr lang="en-US" b="1" dirty="0" smtClean="0">
                <a:solidFill>
                  <a:srgbClr val="00B0F0"/>
                </a:solidFill>
              </a:rPr>
              <a:t>Extra-Curricular Enterprise Activity Workshop Day</a:t>
            </a:r>
            <a:endParaRPr lang="en-US" b="1" dirty="0">
              <a:solidFill>
                <a:srgbClr val="00B0F0"/>
              </a:solidFill>
            </a:endParaRPr>
          </a:p>
        </p:txBody>
      </p:sp>
      <p:sp>
        <p:nvSpPr>
          <p:cNvPr id="10" name="Content Placeholder 9"/>
          <p:cNvSpPr>
            <a:spLocks noGrp="1"/>
          </p:cNvSpPr>
          <p:nvPr>
            <p:ph idx="1"/>
          </p:nvPr>
        </p:nvSpPr>
        <p:spPr>
          <a:xfrm>
            <a:off x="1143000" y="1600200"/>
            <a:ext cx="7391400" cy="452596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3600" b="1" dirty="0" smtClean="0">
              <a:solidFill>
                <a:schemeClr val="tx1">
                  <a:lumMod val="50000"/>
                  <a:lumOff val="5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u="sng" dirty="0" smtClean="0">
                <a:solidFill>
                  <a:schemeClr val="tx1">
                    <a:lumMod val="50000"/>
                    <a:lumOff val="50000"/>
                  </a:schemeClr>
                </a:solidFill>
              </a:rPr>
              <a:t>Friday 21</a:t>
            </a:r>
            <a:r>
              <a:rPr lang="en-US" sz="3600" b="1" u="sng" baseline="30000" dirty="0" smtClean="0">
                <a:solidFill>
                  <a:schemeClr val="tx1">
                    <a:lumMod val="50000"/>
                    <a:lumOff val="50000"/>
                  </a:schemeClr>
                </a:solidFill>
              </a:rPr>
              <a:t>st</a:t>
            </a:r>
            <a:r>
              <a:rPr lang="en-US" sz="3600" b="1" u="sng" dirty="0" smtClean="0">
                <a:solidFill>
                  <a:schemeClr val="tx1">
                    <a:lumMod val="50000"/>
                    <a:lumOff val="50000"/>
                  </a:schemeClr>
                </a:solidFill>
              </a:rPr>
              <a:t> October 2016</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u="sng" dirty="0" smtClean="0">
                <a:solidFill>
                  <a:schemeClr val="tx1">
                    <a:lumMod val="50000"/>
                    <a:lumOff val="50000"/>
                  </a:schemeClr>
                </a:solidFill>
              </a:rPr>
              <a:t>At Plymouth University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b="1" dirty="0">
              <a:solidFill>
                <a:schemeClr val="tx1">
                  <a:lumMod val="50000"/>
                  <a:lumOff val="5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smtClean="0">
                <a:solidFill>
                  <a:schemeClr val="tx1">
                    <a:lumMod val="50000"/>
                    <a:lumOff val="50000"/>
                  </a:schemeClr>
                </a:solidFill>
              </a:rPr>
              <a:t>For more information speak or email me at </a:t>
            </a:r>
            <a:r>
              <a:rPr lang="en-US" sz="3600" b="1" dirty="0" err="1" smtClean="0">
                <a:solidFill>
                  <a:schemeClr val="tx1">
                    <a:lumMod val="50000"/>
                    <a:lumOff val="50000"/>
                  </a:schemeClr>
                </a:solidFill>
              </a:rPr>
              <a:t>emily.beaumont@plymouth.ac.uk</a:t>
            </a:r>
            <a:endParaRPr lang="en-US" sz="3600" b="1" dirty="0" smtClean="0">
              <a:solidFill>
                <a:schemeClr val="tx1">
                  <a:lumMod val="50000"/>
                  <a:lumOff val="50000"/>
                </a:schemeClr>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19</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332656"/>
            <a:ext cx="2742026" cy="3129211"/>
          </a:xfrm>
        </p:spPr>
      </p:pic>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2</a:t>
            </a:fld>
            <a:endParaRPr lang="en-GB" sz="1200" dirty="0">
              <a:solidFill>
                <a:srgbClr val="0000FF"/>
              </a:solidFill>
              <a:latin typeface="Arial Black"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87" y="3789436"/>
            <a:ext cx="3333750" cy="22193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8088" y="3145894"/>
            <a:ext cx="4510376" cy="29989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3916" y="565387"/>
            <a:ext cx="3492500" cy="2324100"/>
          </a:xfrm>
          <a:prstGeom prst="rect">
            <a:avLst/>
          </a:prstGeom>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lstStyle/>
          <a:p>
            <a:r>
              <a:rPr lang="en-US" b="1" dirty="0" smtClean="0">
                <a:solidFill>
                  <a:srgbClr val="00B0F0"/>
                </a:solidFill>
              </a:rPr>
              <a:t>Key References</a:t>
            </a:r>
            <a:endParaRPr lang="en-US" b="1" dirty="0">
              <a:solidFill>
                <a:srgbClr val="00B0F0"/>
              </a:solidFill>
            </a:endParaRPr>
          </a:p>
        </p:txBody>
      </p:sp>
      <p:sp>
        <p:nvSpPr>
          <p:cNvPr id="10" name="Content Placeholder 9"/>
          <p:cNvSpPr>
            <a:spLocks noGrp="1"/>
          </p:cNvSpPr>
          <p:nvPr>
            <p:ph idx="1"/>
          </p:nvPr>
        </p:nvSpPr>
        <p:spPr>
          <a:xfrm>
            <a:off x="323528" y="1196752"/>
            <a:ext cx="8210872" cy="5544616"/>
          </a:xfrm>
        </p:spPr>
        <p:txBody>
          <a:bodyPr>
            <a:noAutofit/>
          </a:bodyPr>
          <a:lstStyle/>
          <a:p>
            <a:pPr marL="0" indent="0">
              <a:buNone/>
            </a:pPr>
            <a:r>
              <a:rPr lang="en-US" sz="800" dirty="0">
                <a:solidFill>
                  <a:schemeClr val="tx1">
                    <a:lumMod val="75000"/>
                    <a:lumOff val="25000"/>
                  </a:schemeClr>
                </a:solidFill>
              </a:rPr>
              <a:t>Abreu, M. and </a:t>
            </a:r>
            <a:r>
              <a:rPr lang="en-US" sz="800" dirty="0" err="1">
                <a:solidFill>
                  <a:schemeClr val="tx1">
                    <a:lumMod val="75000"/>
                    <a:lumOff val="25000"/>
                  </a:schemeClr>
                </a:solidFill>
              </a:rPr>
              <a:t>Grinevich</a:t>
            </a:r>
            <a:r>
              <a:rPr lang="en-US" sz="800" dirty="0">
                <a:solidFill>
                  <a:schemeClr val="tx1">
                    <a:lumMod val="75000"/>
                    <a:lumOff val="25000"/>
                  </a:schemeClr>
                </a:solidFill>
              </a:rPr>
              <a:t>, V. (2013), ‘The nature of academic entrepreneurship in the UK: Widening the focus on entrepreneurial activities’, </a:t>
            </a:r>
            <a:r>
              <a:rPr lang="en-US" sz="800" i="1" dirty="0">
                <a:solidFill>
                  <a:schemeClr val="tx1">
                    <a:lumMod val="75000"/>
                    <a:lumOff val="25000"/>
                  </a:schemeClr>
                </a:solidFill>
              </a:rPr>
              <a:t>Research Policy</a:t>
            </a:r>
            <a:r>
              <a:rPr lang="en-US" sz="800" dirty="0">
                <a:solidFill>
                  <a:schemeClr val="tx1">
                    <a:lumMod val="75000"/>
                    <a:lumOff val="25000"/>
                  </a:schemeClr>
                </a:solidFill>
              </a:rPr>
              <a:t>, Vol. 42,No. 2, pp. 408 – 422.</a:t>
            </a:r>
          </a:p>
          <a:p>
            <a:pPr marL="0" indent="0">
              <a:buNone/>
            </a:pPr>
            <a:r>
              <a:rPr lang="en-US" sz="800" u="sng" dirty="0">
                <a:solidFill>
                  <a:schemeClr val="tx1">
                    <a:lumMod val="75000"/>
                    <a:lumOff val="25000"/>
                  </a:schemeClr>
                </a:solidFill>
                <a:hlinkClick r:id="rId2"/>
              </a:rPr>
              <a:t>http://sephe.eu/fileadmin/sephe/documents/sephe_final-report_2015-06-30_v1.10.pdf</a:t>
            </a:r>
            <a:endParaRPr lang="en-US" sz="800" dirty="0">
              <a:solidFill>
                <a:schemeClr val="tx1">
                  <a:lumMod val="75000"/>
                  <a:lumOff val="25000"/>
                </a:schemeClr>
              </a:solidFill>
            </a:endParaRPr>
          </a:p>
          <a:p>
            <a:pPr marL="0" indent="0">
              <a:buNone/>
            </a:pPr>
            <a:r>
              <a:rPr lang="en-US" sz="800" dirty="0" err="1">
                <a:solidFill>
                  <a:schemeClr val="tx1">
                    <a:lumMod val="75000"/>
                    <a:lumOff val="25000"/>
                  </a:schemeClr>
                </a:solidFill>
              </a:rPr>
              <a:t>Bechard</a:t>
            </a:r>
            <a:r>
              <a:rPr lang="en-US" sz="800" dirty="0">
                <a:solidFill>
                  <a:schemeClr val="tx1">
                    <a:lumMod val="75000"/>
                    <a:lumOff val="25000"/>
                  </a:schemeClr>
                </a:solidFill>
              </a:rPr>
              <a:t>, J-P. and </a:t>
            </a:r>
            <a:r>
              <a:rPr lang="en-US" sz="800" dirty="0" err="1">
                <a:solidFill>
                  <a:schemeClr val="tx1">
                    <a:lumMod val="75000"/>
                    <a:lumOff val="25000"/>
                  </a:schemeClr>
                </a:solidFill>
              </a:rPr>
              <a:t>Gregoire</a:t>
            </a:r>
            <a:r>
              <a:rPr lang="en-US" sz="800" dirty="0">
                <a:solidFill>
                  <a:schemeClr val="tx1">
                    <a:lumMod val="75000"/>
                    <a:lumOff val="25000"/>
                  </a:schemeClr>
                </a:solidFill>
              </a:rPr>
              <a:t>, D. (2005), ‘Entrepreneurship education research revisited: the case of higher education’, </a:t>
            </a:r>
            <a:r>
              <a:rPr lang="en-US" sz="800" i="1" dirty="0">
                <a:solidFill>
                  <a:schemeClr val="tx1">
                    <a:lumMod val="75000"/>
                    <a:lumOff val="25000"/>
                  </a:schemeClr>
                </a:solidFill>
              </a:rPr>
              <a:t>Academy of Learning and Education</a:t>
            </a:r>
            <a:r>
              <a:rPr lang="en-US" sz="800" dirty="0">
                <a:solidFill>
                  <a:schemeClr val="tx1">
                    <a:lumMod val="75000"/>
                    <a:lumOff val="25000"/>
                  </a:schemeClr>
                </a:solidFill>
              </a:rPr>
              <a:t>, Vol. 4, No. 1, pp. 22 – 43.</a:t>
            </a:r>
          </a:p>
          <a:p>
            <a:pPr marL="0" indent="0">
              <a:buNone/>
            </a:pPr>
            <a:r>
              <a:rPr lang="en-US" sz="800" dirty="0">
                <a:solidFill>
                  <a:schemeClr val="tx1">
                    <a:lumMod val="75000"/>
                    <a:lumOff val="25000"/>
                  </a:schemeClr>
                </a:solidFill>
              </a:rPr>
              <a:t>BIS. (2014), </a:t>
            </a:r>
            <a:r>
              <a:rPr lang="en-US" sz="800" i="1" dirty="0">
                <a:solidFill>
                  <a:schemeClr val="tx1">
                    <a:lumMod val="75000"/>
                    <a:lumOff val="25000"/>
                  </a:schemeClr>
                </a:solidFill>
              </a:rPr>
              <a:t>British Invention : Global impact. The government’s response to Sir Andrew </a:t>
            </a:r>
            <a:r>
              <a:rPr lang="en-US" sz="800" i="1" dirty="0" err="1">
                <a:solidFill>
                  <a:schemeClr val="tx1">
                    <a:lumMod val="75000"/>
                    <a:lumOff val="25000"/>
                  </a:schemeClr>
                </a:solidFill>
              </a:rPr>
              <a:t>Witty’s</a:t>
            </a:r>
            <a:r>
              <a:rPr lang="en-US" sz="800" i="1" dirty="0">
                <a:solidFill>
                  <a:schemeClr val="tx1">
                    <a:lumMod val="75000"/>
                    <a:lumOff val="25000"/>
                  </a:schemeClr>
                </a:solidFill>
              </a:rPr>
              <a:t> Review of Universities and Growth</a:t>
            </a:r>
            <a:r>
              <a:rPr lang="en-US" sz="800" dirty="0">
                <a:solidFill>
                  <a:schemeClr val="tx1">
                    <a:lumMod val="75000"/>
                    <a:lumOff val="25000"/>
                  </a:schemeClr>
                </a:solidFill>
              </a:rPr>
              <a:t>. BIS : London. </a:t>
            </a:r>
            <a:r>
              <a:rPr lang="en-US" sz="800" u="sng" dirty="0">
                <a:solidFill>
                  <a:schemeClr val="tx1">
                    <a:lumMod val="75000"/>
                    <a:lumOff val="25000"/>
                  </a:schemeClr>
                </a:solidFill>
                <a:hlinkClick r:id="rId3"/>
              </a:rPr>
              <a:t>https://www.gov.uk/government/uploads/system/uploads/attachment_data/file/291938/bis-14-540-government-response-witty-review-british-invention-global-impact.pdf</a:t>
            </a:r>
            <a:endParaRPr lang="en-US" sz="800" dirty="0">
              <a:solidFill>
                <a:schemeClr val="tx1">
                  <a:lumMod val="75000"/>
                  <a:lumOff val="25000"/>
                </a:schemeClr>
              </a:solidFill>
            </a:endParaRPr>
          </a:p>
          <a:p>
            <a:pPr marL="0" indent="0">
              <a:buNone/>
            </a:pPr>
            <a:r>
              <a:rPr lang="en-GB" sz="800" dirty="0">
                <a:solidFill>
                  <a:schemeClr val="tx1">
                    <a:lumMod val="75000"/>
                    <a:lumOff val="25000"/>
                  </a:schemeClr>
                </a:solidFill>
              </a:rPr>
              <a:t>Bygrave, W. D., &amp; Hofer, C. W. (1991) ‘Theorizing about entrepreneurship,’ </a:t>
            </a:r>
            <a:r>
              <a:rPr lang="en-GB" sz="800" i="1" dirty="0">
                <a:solidFill>
                  <a:schemeClr val="tx1">
                    <a:lumMod val="75000"/>
                    <a:lumOff val="25000"/>
                  </a:schemeClr>
                </a:solidFill>
              </a:rPr>
              <a:t>Entrepreneurship </a:t>
            </a:r>
            <a:r>
              <a:rPr lang="en-GB" sz="800" i="1" dirty="0" smtClean="0">
                <a:solidFill>
                  <a:schemeClr val="tx1">
                    <a:lumMod val="75000"/>
                    <a:lumOff val="25000"/>
                  </a:schemeClr>
                </a:solidFill>
              </a:rPr>
              <a:t>Theory </a:t>
            </a:r>
            <a:r>
              <a:rPr lang="en-GB" sz="800" i="1" dirty="0">
                <a:solidFill>
                  <a:schemeClr val="tx1">
                    <a:lumMod val="75000"/>
                    <a:lumOff val="25000"/>
                  </a:schemeClr>
                </a:solidFill>
              </a:rPr>
              <a:t>and Practice</a:t>
            </a:r>
            <a:r>
              <a:rPr lang="en-GB" sz="800" dirty="0">
                <a:solidFill>
                  <a:schemeClr val="tx1">
                    <a:lumMod val="75000"/>
                    <a:lumOff val="25000"/>
                  </a:schemeClr>
                </a:solidFill>
              </a:rPr>
              <a:t>, vol. 16, 2, pp. 13-22</a:t>
            </a:r>
            <a:endParaRPr lang="en-US" sz="800" dirty="0">
              <a:solidFill>
                <a:schemeClr val="tx1">
                  <a:lumMod val="75000"/>
                  <a:lumOff val="25000"/>
                </a:schemeClr>
              </a:solidFill>
            </a:endParaRPr>
          </a:p>
          <a:p>
            <a:pPr marL="0" indent="0">
              <a:buNone/>
            </a:pPr>
            <a:r>
              <a:rPr lang="en-GB" sz="800" dirty="0">
                <a:solidFill>
                  <a:schemeClr val="tx1">
                    <a:lumMod val="75000"/>
                    <a:lumOff val="25000"/>
                  </a:schemeClr>
                </a:solidFill>
              </a:rPr>
              <a:t>Colette, H. (2013) ‘Entrepreneurship education in HE : are policy makers expecting too much?’, </a:t>
            </a:r>
            <a:r>
              <a:rPr lang="en-GB" sz="800" i="1" dirty="0">
                <a:solidFill>
                  <a:schemeClr val="tx1">
                    <a:lumMod val="75000"/>
                    <a:lumOff val="25000"/>
                  </a:schemeClr>
                </a:solidFill>
              </a:rPr>
              <a:t>Education + Training</a:t>
            </a:r>
            <a:r>
              <a:rPr lang="en-GB" sz="800" dirty="0">
                <a:solidFill>
                  <a:schemeClr val="tx1">
                    <a:lumMod val="75000"/>
                    <a:lumOff val="25000"/>
                  </a:schemeClr>
                </a:solidFill>
              </a:rPr>
              <a:t>, vol. 55, 8, pp. 836-848</a:t>
            </a:r>
            <a:endParaRPr lang="en-US" sz="800" dirty="0">
              <a:solidFill>
                <a:schemeClr val="tx1">
                  <a:lumMod val="75000"/>
                  <a:lumOff val="25000"/>
                </a:schemeClr>
              </a:solidFill>
            </a:endParaRPr>
          </a:p>
          <a:p>
            <a:pPr marL="0" indent="0">
              <a:buNone/>
            </a:pPr>
            <a:r>
              <a:rPr lang="en-GB" sz="800" dirty="0" smtClean="0">
                <a:solidFill>
                  <a:schemeClr val="tx1">
                    <a:lumMod val="75000"/>
                    <a:lumOff val="25000"/>
                  </a:schemeClr>
                </a:solidFill>
              </a:rPr>
              <a:t>European </a:t>
            </a:r>
            <a:r>
              <a:rPr lang="en-GB" sz="800" dirty="0">
                <a:solidFill>
                  <a:schemeClr val="tx1">
                    <a:lumMod val="75000"/>
                    <a:lumOff val="25000"/>
                  </a:schemeClr>
                </a:solidFill>
              </a:rPr>
              <a:t>Commission (2007) ‘</a:t>
            </a:r>
            <a:r>
              <a:rPr lang="en-GB" sz="800" i="1" dirty="0" err="1">
                <a:solidFill>
                  <a:schemeClr val="tx1">
                    <a:lumMod val="75000"/>
                    <a:lumOff val="25000"/>
                  </a:schemeClr>
                </a:solidFill>
              </a:rPr>
              <a:t>Κey</a:t>
            </a:r>
            <a:r>
              <a:rPr lang="en-GB" sz="800" i="1" dirty="0">
                <a:solidFill>
                  <a:schemeClr val="tx1">
                    <a:lumMod val="75000"/>
                    <a:lumOff val="25000"/>
                  </a:schemeClr>
                </a:solidFill>
              </a:rPr>
              <a:t> competences for lifelong </a:t>
            </a:r>
            <a:r>
              <a:rPr lang="en-GB" sz="800" i="1" dirty="0" err="1">
                <a:solidFill>
                  <a:schemeClr val="tx1">
                    <a:lumMod val="75000"/>
                    <a:lumOff val="25000"/>
                  </a:schemeClr>
                </a:solidFill>
              </a:rPr>
              <a:t>learning’,</a:t>
            </a:r>
            <a:r>
              <a:rPr lang="en-GB" sz="800" dirty="0" err="1">
                <a:solidFill>
                  <a:schemeClr val="tx1">
                    <a:lumMod val="75000"/>
                    <a:lumOff val="25000"/>
                  </a:schemeClr>
                </a:solidFill>
              </a:rPr>
              <a:t>European</a:t>
            </a:r>
            <a:r>
              <a:rPr lang="en-GB" sz="800" dirty="0">
                <a:solidFill>
                  <a:schemeClr val="tx1">
                    <a:lumMod val="75000"/>
                    <a:lumOff val="25000"/>
                  </a:schemeClr>
                </a:solidFill>
              </a:rPr>
              <a:t> Reference Framework. European Commission. Accessed March 7 2016. Available at: [http://​</a:t>
            </a:r>
            <a:r>
              <a:rPr lang="en-GB" sz="800" dirty="0" err="1">
                <a:solidFill>
                  <a:schemeClr val="tx1">
                    <a:lumMod val="75000"/>
                    <a:lumOff val="25000"/>
                  </a:schemeClr>
                </a:solidFill>
              </a:rPr>
              <a:t>europa</a:t>
            </a:r>
            <a:r>
              <a:rPr lang="en-GB" sz="800" dirty="0">
                <a:solidFill>
                  <a:schemeClr val="tx1">
                    <a:lumMod val="75000"/>
                    <a:lumOff val="25000"/>
                  </a:schemeClr>
                </a:solidFill>
              </a:rPr>
              <a:t>.​</a:t>
            </a:r>
            <a:r>
              <a:rPr lang="en-GB" sz="800" dirty="0" err="1">
                <a:solidFill>
                  <a:schemeClr val="tx1">
                    <a:lumMod val="75000"/>
                    <a:lumOff val="25000"/>
                  </a:schemeClr>
                </a:solidFill>
              </a:rPr>
              <a:t>eu</a:t>
            </a:r>
            <a:r>
              <a:rPr lang="en-GB" sz="800" dirty="0">
                <a:solidFill>
                  <a:schemeClr val="tx1">
                    <a:lumMod val="75000"/>
                    <a:lumOff val="25000"/>
                  </a:schemeClr>
                </a:solidFill>
              </a:rPr>
              <a:t>/​legislation_​summaries/​education_​training_​youth/​lifelong_​learning/​c11090_​</a:t>
            </a:r>
            <a:r>
              <a:rPr lang="en-GB" sz="800" dirty="0" err="1">
                <a:solidFill>
                  <a:schemeClr val="tx1">
                    <a:lumMod val="75000"/>
                    <a:lumOff val="25000"/>
                  </a:schemeClr>
                </a:solidFill>
              </a:rPr>
              <a:t>en</a:t>
            </a:r>
            <a:r>
              <a:rPr lang="en-GB" sz="800" dirty="0">
                <a:solidFill>
                  <a:schemeClr val="tx1">
                    <a:lumMod val="75000"/>
                    <a:lumOff val="25000"/>
                  </a:schemeClr>
                </a:solidFill>
              </a:rPr>
              <a:t>.​</a:t>
            </a:r>
            <a:r>
              <a:rPr lang="en-GB" sz="800" dirty="0" err="1">
                <a:solidFill>
                  <a:schemeClr val="tx1">
                    <a:lumMod val="75000"/>
                    <a:lumOff val="25000"/>
                  </a:schemeClr>
                </a:solidFill>
              </a:rPr>
              <a:t>htm</a:t>
            </a:r>
            <a:r>
              <a:rPr lang="en-GB" sz="800" dirty="0">
                <a:solidFill>
                  <a:schemeClr val="tx1">
                    <a:lumMod val="75000"/>
                    <a:lumOff val="25000"/>
                  </a:schemeClr>
                </a:solidFill>
              </a:rPr>
              <a:t>.]</a:t>
            </a:r>
            <a:endParaRPr lang="en-US" sz="800" dirty="0">
              <a:solidFill>
                <a:schemeClr val="tx1">
                  <a:lumMod val="75000"/>
                  <a:lumOff val="25000"/>
                </a:schemeClr>
              </a:solidFill>
            </a:endParaRPr>
          </a:p>
          <a:p>
            <a:pPr marL="0" indent="0">
              <a:buNone/>
            </a:pPr>
            <a:r>
              <a:rPr lang="en-GB" sz="800" dirty="0" err="1">
                <a:solidFill>
                  <a:schemeClr val="tx1">
                    <a:lumMod val="75000"/>
                    <a:lumOff val="25000"/>
                  </a:schemeClr>
                </a:solidFill>
              </a:rPr>
              <a:t>Gedeon</a:t>
            </a:r>
            <a:r>
              <a:rPr lang="en-GB" sz="800" dirty="0">
                <a:solidFill>
                  <a:schemeClr val="tx1">
                    <a:lumMod val="75000"/>
                    <a:lumOff val="25000"/>
                  </a:schemeClr>
                </a:solidFill>
              </a:rPr>
              <a:t>, S.A. (2014) ‘Application of best practices in university entrepreneurship education’, </a:t>
            </a:r>
            <a:r>
              <a:rPr lang="en-GB" sz="800" i="1" dirty="0">
                <a:solidFill>
                  <a:schemeClr val="tx1">
                    <a:lumMod val="75000"/>
                    <a:lumOff val="25000"/>
                  </a:schemeClr>
                </a:solidFill>
              </a:rPr>
              <a:t>European Journal of Training and Development</a:t>
            </a:r>
            <a:r>
              <a:rPr lang="en-GB" sz="800" dirty="0">
                <a:solidFill>
                  <a:schemeClr val="tx1">
                    <a:lumMod val="75000"/>
                    <a:lumOff val="25000"/>
                  </a:schemeClr>
                </a:solidFill>
              </a:rPr>
              <a:t>, vol. 38, 3, pp. 231-253</a:t>
            </a:r>
            <a:endParaRPr lang="en-US" sz="800" dirty="0">
              <a:solidFill>
                <a:schemeClr val="tx1">
                  <a:lumMod val="75000"/>
                  <a:lumOff val="25000"/>
                </a:schemeClr>
              </a:solidFill>
            </a:endParaRPr>
          </a:p>
          <a:p>
            <a:pPr marL="0" indent="0">
              <a:buNone/>
            </a:pPr>
            <a:r>
              <a:rPr lang="en-US" sz="800" dirty="0" err="1">
                <a:solidFill>
                  <a:schemeClr val="tx1">
                    <a:lumMod val="75000"/>
                    <a:lumOff val="25000"/>
                  </a:schemeClr>
                </a:solidFill>
              </a:rPr>
              <a:t>Georgiadis</a:t>
            </a:r>
            <a:r>
              <a:rPr lang="en-US" sz="800" dirty="0">
                <a:solidFill>
                  <a:schemeClr val="tx1">
                    <a:lumMod val="75000"/>
                    <a:lumOff val="25000"/>
                  </a:schemeClr>
                </a:solidFill>
              </a:rPr>
              <a:t>, P. And </a:t>
            </a:r>
            <a:r>
              <a:rPr lang="en-US" sz="800" dirty="0" err="1">
                <a:solidFill>
                  <a:schemeClr val="tx1">
                    <a:lumMod val="75000"/>
                    <a:lumOff val="25000"/>
                  </a:schemeClr>
                </a:solidFill>
              </a:rPr>
              <a:t>Kakouris</a:t>
            </a:r>
            <a:r>
              <a:rPr lang="en-US" sz="800" dirty="0">
                <a:solidFill>
                  <a:schemeClr val="tx1">
                    <a:lumMod val="75000"/>
                    <a:lumOff val="25000"/>
                  </a:schemeClr>
                </a:solidFill>
              </a:rPr>
              <a:t>, A. (2016) ‘Analyzing entrepreneurship education: a bibliometric survey pattern’, </a:t>
            </a:r>
            <a:r>
              <a:rPr lang="en-US" sz="800" i="1" dirty="0">
                <a:solidFill>
                  <a:schemeClr val="tx1">
                    <a:lumMod val="75000"/>
                    <a:lumOff val="25000"/>
                  </a:schemeClr>
                </a:solidFill>
              </a:rPr>
              <a:t>Journal of Global Entrepreneurship Research</a:t>
            </a:r>
            <a:r>
              <a:rPr lang="en-US" sz="800" dirty="0">
                <a:solidFill>
                  <a:schemeClr val="tx1">
                    <a:lumMod val="75000"/>
                    <a:lumOff val="25000"/>
                  </a:schemeClr>
                </a:solidFill>
              </a:rPr>
              <a:t>, vol. 6, 6</a:t>
            </a:r>
          </a:p>
          <a:p>
            <a:pPr marL="0" indent="0">
              <a:buNone/>
            </a:pPr>
            <a:r>
              <a:rPr lang="en-US" sz="800" dirty="0">
                <a:solidFill>
                  <a:schemeClr val="tx1">
                    <a:lumMod val="75000"/>
                    <a:lumOff val="25000"/>
                  </a:schemeClr>
                </a:solidFill>
              </a:rPr>
              <a:t>Gibb, A.A. (2010), “</a:t>
            </a:r>
            <a:r>
              <a:rPr lang="en-US" sz="800" i="1" dirty="0">
                <a:solidFill>
                  <a:schemeClr val="tx1">
                    <a:lumMod val="75000"/>
                    <a:lumOff val="25000"/>
                  </a:schemeClr>
                </a:solidFill>
              </a:rPr>
              <a:t>Towards the entrepreneurial university</a:t>
            </a:r>
            <a:r>
              <a:rPr lang="en-US" sz="800" dirty="0">
                <a:solidFill>
                  <a:schemeClr val="tx1">
                    <a:lumMod val="75000"/>
                    <a:lumOff val="25000"/>
                  </a:schemeClr>
                </a:solidFill>
              </a:rPr>
              <a:t>”, NCEE, Coventry. </a:t>
            </a:r>
            <a:r>
              <a:rPr lang="en-US" sz="800" u="sng" dirty="0">
                <a:solidFill>
                  <a:schemeClr val="tx1">
                    <a:lumMod val="75000"/>
                    <a:lumOff val="25000"/>
                  </a:schemeClr>
                </a:solidFill>
                <a:hlinkClick r:id="rId4"/>
              </a:rPr>
              <a:t>http://eulp.co.uk/wp-content/uploads/2013/11/towards_the_entrepreneurial_University.pdf</a:t>
            </a:r>
            <a:endParaRPr lang="en-US" sz="800" dirty="0">
              <a:solidFill>
                <a:schemeClr val="tx1">
                  <a:lumMod val="75000"/>
                  <a:lumOff val="25000"/>
                </a:schemeClr>
              </a:solidFill>
            </a:endParaRPr>
          </a:p>
          <a:p>
            <a:pPr marL="0" indent="0">
              <a:buNone/>
            </a:pPr>
            <a:r>
              <a:rPr lang="nb-NO" sz="800" dirty="0" err="1" smtClean="0">
                <a:solidFill>
                  <a:schemeClr val="tx1">
                    <a:lumMod val="75000"/>
                    <a:lumOff val="25000"/>
                  </a:schemeClr>
                </a:solidFill>
              </a:rPr>
              <a:t>Hannon</a:t>
            </a:r>
            <a:r>
              <a:rPr lang="nb-NO" sz="800" dirty="0">
                <a:solidFill>
                  <a:schemeClr val="tx1">
                    <a:lumMod val="75000"/>
                    <a:lumOff val="25000"/>
                  </a:schemeClr>
                </a:solidFill>
              </a:rPr>
              <a:t>, P. (2007), ‘Enterprise for all? </a:t>
            </a:r>
            <a:r>
              <a:rPr lang="en-US" sz="800" dirty="0">
                <a:solidFill>
                  <a:schemeClr val="tx1">
                    <a:lumMod val="75000"/>
                    <a:lumOff val="25000"/>
                  </a:schemeClr>
                </a:solidFill>
              </a:rPr>
              <a:t>The fragility of enterprise provision across England’s HEIs’, </a:t>
            </a:r>
            <a:r>
              <a:rPr lang="en-US" sz="800" i="1" dirty="0">
                <a:solidFill>
                  <a:schemeClr val="tx1">
                    <a:lumMod val="75000"/>
                    <a:lumOff val="25000"/>
                  </a:schemeClr>
                </a:solidFill>
              </a:rPr>
              <a:t>Journal of Small Business and Enterprise Development</a:t>
            </a:r>
            <a:r>
              <a:rPr lang="en-US" sz="800" dirty="0">
                <a:solidFill>
                  <a:schemeClr val="tx1">
                    <a:lumMod val="75000"/>
                    <a:lumOff val="25000"/>
                  </a:schemeClr>
                </a:solidFill>
              </a:rPr>
              <a:t>, Vol. 14, No. 2, pp. 183 – 210.</a:t>
            </a:r>
          </a:p>
          <a:p>
            <a:pPr marL="0" indent="0">
              <a:buNone/>
            </a:pPr>
            <a:r>
              <a:rPr lang="en-US" sz="800" dirty="0" smtClean="0">
                <a:solidFill>
                  <a:schemeClr val="tx1">
                    <a:lumMod val="75000"/>
                    <a:lumOff val="25000"/>
                  </a:schemeClr>
                </a:solidFill>
              </a:rPr>
              <a:t>Jones</a:t>
            </a:r>
            <a:r>
              <a:rPr lang="en-US" sz="800" dirty="0">
                <a:solidFill>
                  <a:schemeClr val="tx1">
                    <a:lumMod val="75000"/>
                    <a:lumOff val="25000"/>
                  </a:schemeClr>
                </a:solidFill>
              </a:rPr>
              <a:t>, C. and </a:t>
            </a:r>
            <a:r>
              <a:rPr lang="en-US" sz="800" dirty="0" err="1">
                <a:solidFill>
                  <a:schemeClr val="tx1">
                    <a:lumMod val="75000"/>
                    <a:lumOff val="25000"/>
                  </a:schemeClr>
                </a:solidFill>
              </a:rPr>
              <a:t>Matlay</a:t>
            </a:r>
            <a:r>
              <a:rPr lang="en-US" sz="800" dirty="0">
                <a:solidFill>
                  <a:schemeClr val="tx1">
                    <a:lumMod val="75000"/>
                    <a:lumOff val="25000"/>
                  </a:schemeClr>
                </a:solidFill>
              </a:rPr>
              <a:t>, H. (2011), ‘Understanding the heterogeneity of entrepreneurship education: going beyond Gartner’, </a:t>
            </a:r>
            <a:r>
              <a:rPr lang="en-US" sz="800" i="1" dirty="0">
                <a:solidFill>
                  <a:schemeClr val="tx1">
                    <a:lumMod val="75000"/>
                    <a:lumOff val="25000"/>
                  </a:schemeClr>
                </a:solidFill>
              </a:rPr>
              <a:t>Education and Training</a:t>
            </a:r>
            <a:r>
              <a:rPr lang="en-US" sz="800" dirty="0">
                <a:solidFill>
                  <a:schemeClr val="tx1">
                    <a:lumMod val="75000"/>
                    <a:lumOff val="25000"/>
                  </a:schemeClr>
                </a:solidFill>
              </a:rPr>
              <a:t>, Vol. 53 No. 8/9, pp. 692–703.</a:t>
            </a:r>
          </a:p>
          <a:p>
            <a:pPr marL="0" indent="0">
              <a:buNone/>
            </a:pPr>
            <a:r>
              <a:rPr lang="en-US" sz="800" dirty="0" err="1" smtClean="0">
                <a:solidFill>
                  <a:schemeClr val="tx1">
                    <a:lumMod val="75000"/>
                    <a:lumOff val="25000"/>
                  </a:schemeClr>
                </a:solidFill>
              </a:rPr>
              <a:t>Kuratko</a:t>
            </a:r>
            <a:r>
              <a:rPr lang="en-US" sz="800" dirty="0">
                <a:solidFill>
                  <a:schemeClr val="tx1">
                    <a:lumMod val="75000"/>
                    <a:lumOff val="25000"/>
                  </a:schemeClr>
                </a:solidFill>
              </a:rPr>
              <a:t>, D. (2005), ‘The Emergence of Entrepreneurship Education: Development, Trends, and Challenges’, </a:t>
            </a:r>
            <a:r>
              <a:rPr lang="en-US" sz="800" i="1" dirty="0">
                <a:solidFill>
                  <a:schemeClr val="tx1">
                    <a:lumMod val="75000"/>
                    <a:lumOff val="25000"/>
                  </a:schemeClr>
                </a:solidFill>
              </a:rPr>
              <a:t>Entrepreneurship Theory and Practice</a:t>
            </a:r>
            <a:r>
              <a:rPr lang="en-US" sz="800" dirty="0">
                <a:solidFill>
                  <a:schemeClr val="tx1">
                    <a:lumMod val="75000"/>
                    <a:lumOff val="25000"/>
                  </a:schemeClr>
                </a:solidFill>
              </a:rPr>
              <a:t>, Vol. 29, No. 5, pp. 577 – 598</a:t>
            </a:r>
          </a:p>
          <a:p>
            <a:pPr marL="0" indent="0">
              <a:buNone/>
            </a:pPr>
            <a:r>
              <a:rPr lang="en-US" sz="800" dirty="0" err="1">
                <a:solidFill>
                  <a:schemeClr val="tx1">
                    <a:lumMod val="75000"/>
                    <a:lumOff val="25000"/>
                  </a:schemeClr>
                </a:solidFill>
              </a:rPr>
              <a:t>Lilischkis</a:t>
            </a:r>
            <a:r>
              <a:rPr lang="en-US" sz="800" dirty="0">
                <a:solidFill>
                  <a:schemeClr val="tx1">
                    <a:lumMod val="75000"/>
                    <a:lumOff val="25000"/>
                  </a:schemeClr>
                </a:solidFill>
              </a:rPr>
              <a:t>, S., Volkmann, C., and </a:t>
            </a:r>
            <a:r>
              <a:rPr lang="en-US" sz="800" dirty="0" err="1">
                <a:solidFill>
                  <a:schemeClr val="tx1">
                    <a:lumMod val="75000"/>
                    <a:lumOff val="25000"/>
                  </a:schemeClr>
                </a:solidFill>
              </a:rPr>
              <a:t>Halbfas</a:t>
            </a:r>
            <a:r>
              <a:rPr lang="en-US" sz="800" dirty="0">
                <a:solidFill>
                  <a:schemeClr val="tx1">
                    <a:lumMod val="75000"/>
                    <a:lumOff val="25000"/>
                  </a:schemeClr>
                </a:solidFill>
              </a:rPr>
              <a:t>, B. (2015), ‘Supporting the Entrepreneurial Potential of Higher Education: Final Report’. European Commission: Brussels.</a:t>
            </a:r>
          </a:p>
          <a:p>
            <a:pPr marL="0" indent="0">
              <a:buNone/>
            </a:pPr>
            <a:r>
              <a:rPr lang="en-GB" sz="800" dirty="0">
                <a:solidFill>
                  <a:schemeClr val="tx1">
                    <a:lumMod val="75000"/>
                    <a:lumOff val="25000"/>
                  </a:schemeClr>
                </a:solidFill>
              </a:rPr>
              <a:t>McMullen, J.S. and Shepherd, D.A., (2006) ‘Entrepreneurial Action and the Role of Uncertainty in the Theory of the Entrepreneur’, </a:t>
            </a:r>
            <a:r>
              <a:rPr lang="en-GB" sz="800" i="1" dirty="0">
                <a:solidFill>
                  <a:schemeClr val="tx1">
                    <a:lumMod val="75000"/>
                    <a:lumOff val="25000"/>
                  </a:schemeClr>
                </a:solidFill>
              </a:rPr>
              <a:t>Academy of Management Review</a:t>
            </a:r>
            <a:r>
              <a:rPr lang="en-GB" sz="800" dirty="0">
                <a:solidFill>
                  <a:schemeClr val="tx1">
                    <a:lumMod val="75000"/>
                    <a:lumOff val="25000"/>
                  </a:schemeClr>
                </a:solidFill>
              </a:rPr>
              <a:t>, </a:t>
            </a:r>
            <a:r>
              <a:rPr lang="en-GB" sz="800" dirty="0" err="1">
                <a:solidFill>
                  <a:schemeClr val="tx1">
                    <a:lumMod val="75000"/>
                    <a:lumOff val="25000"/>
                  </a:schemeClr>
                </a:solidFill>
              </a:rPr>
              <a:t>vol</a:t>
            </a:r>
            <a:r>
              <a:rPr lang="en-GB" sz="800" dirty="0">
                <a:solidFill>
                  <a:schemeClr val="tx1">
                    <a:lumMod val="75000"/>
                    <a:lumOff val="25000"/>
                  </a:schemeClr>
                </a:solidFill>
              </a:rPr>
              <a:t> 31, pp.132–152</a:t>
            </a:r>
            <a:endParaRPr lang="en-US" sz="800" dirty="0">
              <a:solidFill>
                <a:schemeClr val="tx1">
                  <a:lumMod val="75000"/>
                  <a:lumOff val="25000"/>
                </a:schemeClr>
              </a:solidFill>
            </a:endParaRPr>
          </a:p>
          <a:p>
            <a:pPr marL="0" indent="0">
              <a:buNone/>
            </a:pPr>
            <a:r>
              <a:rPr lang="en-GB" sz="800" dirty="0">
                <a:solidFill>
                  <a:schemeClr val="tx1">
                    <a:lumMod val="75000"/>
                    <a:lumOff val="25000"/>
                  </a:schemeClr>
                </a:solidFill>
              </a:rPr>
              <a:t>Morris, M. H., </a:t>
            </a:r>
            <a:r>
              <a:rPr lang="en-GB" sz="800" dirty="0" err="1">
                <a:solidFill>
                  <a:schemeClr val="tx1">
                    <a:lumMod val="75000"/>
                    <a:lumOff val="25000"/>
                  </a:schemeClr>
                </a:solidFill>
              </a:rPr>
              <a:t>Kuratko</a:t>
            </a:r>
            <a:r>
              <a:rPr lang="en-GB" sz="800" dirty="0">
                <a:solidFill>
                  <a:schemeClr val="tx1">
                    <a:lumMod val="75000"/>
                    <a:lumOff val="25000"/>
                  </a:schemeClr>
                </a:solidFill>
              </a:rPr>
              <a:t>, D. F., </a:t>
            </a:r>
            <a:r>
              <a:rPr lang="en-GB" sz="800" dirty="0" err="1">
                <a:solidFill>
                  <a:schemeClr val="tx1">
                    <a:lumMod val="75000"/>
                    <a:lumOff val="25000"/>
                  </a:schemeClr>
                </a:solidFill>
              </a:rPr>
              <a:t>Schindehutte</a:t>
            </a:r>
            <a:r>
              <a:rPr lang="en-GB" sz="800" dirty="0">
                <a:solidFill>
                  <a:schemeClr val="tx1">
                    <a:lumMod val="75000"/>
                    <a:lumOff val="25000"/>
                  </a:schemeClr>
                </a:solidFill>
              </a:rPr>
              <a:t>, M. and </a:t>
            </a:r>
            <a:r>
              <a:rPr lang="en-GB" sz="800" dirty="0" err="1">
                <a:solidFill>
                  <a:schemeClr val="tx1">
                    <a:lumMod val="75000"/>
                    <a:lumOff val="25000"/>
                  </a:schemeClr>
                </a:solidFill>
              </a:rPr>
              <a:t>Spivack</a:t>
            </a:r>
            <a:r>
              <a:rPr lang="en-GB" sz="800" dirty="0">
                <a:solidFill>
                  <a:schemeClr val="tx1">
                    <a:lumMod val="75000"/>
                    <a:lumOff val="25000"/>
                  </a:schemeClr>
                </a:solidFill>
              </a:rPr>
              <a:t>, A. J. (2012) Framing the Entrepreneurial Experience. </a:t>
            </a:r>
            <a:r>
              <a:rPr lang="en-GB" sz="800" i="1" dirty="0">
                <a:solidFill>
                  <a:schemeClr val="tx1">
                    <a:lumMod val="75000"/>
                    <a:lumOff val="25000"/>
                  </a:schemeClr>
                </a:solidFill>
              </a:rPr>
              <a:t>Entrepreneurship Theory and Practice</a:t>
            </a:r>
            <a:r>
              <a:rPr lang="en-GB" sz="800" dirty="0">
                <a:solidFill>
                  <a:schemeClr val="tx1">
                    <a:lumMod val="75000"/>
                    <a:lumOff val="25000"/>
                  </a:schemeClr>
                </a:solidFill>
              </a:rPr>
              <a:t>, vol. 36, pp. 11–40</a:t>
            </a:r>
            <a:endParaRPr lang="en-US" sz="800" dirty="0">
              <a:solidFill>
                <a:schemeClr val="tx1">
                  <a:lumMod val="75000"/>
                  <a:lumOff val="25000"/>
                </a:schemeClr>
              </a:solidFill>
            </a:endParaRPr>
          </a:p>
          <a:p>
            <a:pPr marL="0" indent="0">
              <a:buNone/>
            </a:pPr>
            <a:r>
              <a:rPr lang="en-GB" sz="800" dirty="0">
                <a:solidFill>
                  <a:schemeClr val="tx1">
                    <a:lumMod val="75000"/>
                    <a:lumOff val="25000"/>
                  </a:schemeClr>
                </a:solidFill>
              </a:rPr>
              <a:t>Morris, M. H., Webb, J. Fu, J. And </a:t>
            </a:r>
            <a:r>
              <a:rPr lang="en-GB" sz="800" dirty="0" err="1">
                <a:solidFill>
                  <a:schemeClr val="tx1">
                    <a:lumMod val="75000"/>
                    <a:lumOff val="25000"/>
                  </a:schemeClr>
                </a:solidFill>
              </a:rPr>
              <a:t>Singhal</a:t>
            </a:r>
            <a:r>
              <a:rPr lang="en-GB" sz="800" dirty="0">
                <a:solidFill>
                  <a:schemeClr val="tx1">
                    <a:lumMod val="75000"/>
                    <a:lumOff val="25000"/>
                  </a:schemeClr>
                </a:solidFill>
              </a:rPr>
              <a:t>, S. (2013) ‘A Competency-Based Perspective on Entrepreneurship Education: Conceptual and Empirical Insights,’ </a:t>
            </a:r>
            <a:r>
              <a:rPr lang="en-GB" sz="800" i="1" dirty="0">
                <a:solidFill>
                  <a:schemeClr val="tx1">
                    <a:lumMod val="75000"/>
                    <a:lumOff val="25000"/>
                  </a:schemeClr>
                </a:solidFill>
              </a:rPr>
              <a:t>Journal of Small Business Management,</a:t>
            </a:r>
            <a:r>
              <a:rPr lang="en-GB" sz="800" dirty="0">
                <a:solidFill>
                  <a:schemeClr val="tx1">
                    <a:lumMod val="75000"/>
                    <a:lumOff val="25000"/>
                  </a:schemeClr>
                </a:solidFill>
              </a:rPr>
              <a:t> vol. 51, 3, pp. 352-369</a:t>
            </a:r>
            <a:endParaRPr lang="en-US" sz="800" dirty="0">
              <a:solidFill>
                <a:schemeClr val="tx1">
                  <a:lumMod val="75000"/>
                  <a:lumOff val="25000"/>
                </a:schemeClr>
              </a:solidFill>
            </a:endParaRPr>
          </a:p>
          <a:p>
            <a:pPr marL="0" indent="0">
              <a:buNone/>
            </a:pPr>
            <a:r>
              <a:rPr lang="en-US" sz="800" dirty="0" smtClean="0">
                <a:solidFill>
                  <a:schemeClr val="tx1">
                    <a:lumMod val="75000"/>
                    <a:lumOff val="25000"/>
                  </a:schemeClr>
                </a:solidFill>
              </a:rPr>
              <a:t>Neck</a:t>
            </a:r>
            <a:r>
              <a:rPr lang="en-US" sz="800" dirty="0">
                <a:solidFill>
                  <a:schemeClr val="tx1">
                    <a:lumMod val="75000"/>
                    <a:lumOff val="25000"/>
                  </a:schemeClr>
                </a:solidFill>
              </a:rPr>
              <a:t>, H. M., Greene, P. G. and Brush, C. G. (2014). </a:t>
            </a:r>
            <a:r>
              <a:rPr lang="en-US" sz="800" i="1" dirty="0">
                <a:solidFill>
                  <a:schemeClr val="tx1">
                    <a:lumMod val="75000"/>
                    <a:lumOff val="25000"/>
                  </a:schemeClr>
                </a:solidFill>
              </a:rPr>
              <a:t>Teaching entrepreneurship: A practice</a:t>
            </a:r>
            <a:r>
              <a:rPr lang="en-US" sz="800" dirty="0">
                <a:solidFill>
                  <a:schemeClr val="tx1">
                    <a:lumMod val="75000"/>
                    <a:lumOff val="25000"/>
                  </a:schemeClr>
                </a:solidFill>
              </a:rPr>
              <a:t>‐</a:t>
            </a:r>
            <a:r>
              <a:rPr lang="en-US" sz="800" i="1" dirty="0">
                <a:solidFill>
                  <a:schemeClr val="tx1">
                    <a:lumMod val="75000"/>
                    <a:lumOff val="25000"/>
                  </a:schemeClr>
                </a:solidFill>
              </a:rPr>
              <a:t>based approach. </a:t>
            </a:r>
            <a:r>
              <a:rPr lang="en-US" sz="800" dirty="0">
                <a:solidFill>
                  <a:schemeClr val="tx1">
                    <a:lumMod val="75000"/>
                    <a:lumOff val="25000"/>
                  </a:schemeClr>
                </a:solidFill>
              </a:rPr>
              <a:t>Edward Elgar Publishing, UK.</a:t>
            </a:r>
          </a:p>
          <a:p>
            <a:pPr marL="0" indent="0">
              <a:buNone/>
            </a:pPr>
            <a:r>
              <a:rPr lang="en-US" sz="800" dirty="0" err="1" smtClean="0">
                <a:solidFill>
                  <a:schemeClr val="tx1">
                    <a:lumMod val="75000"/>
                    <a:lumOff val="25000"/>
                  </a:schemeClr>
                </a:solidFill>
              </a:rPr>
              <a:t>Penaluna</a:t>
            </a:r>
            <a:r>
              <a:rPr lang="en-US" sz="800" dirty="0">
                <a:solidFill>
                  <a:schemeClr val="tx1">
                    <a:lumMod val="75000"/>
                    <a:lumOff val="25000"/>
                  </a:schemeClr>
                </a:solidFill>
              </a:rPr>
              <a:t>, K. </a:t>
            </a:r>
            <a:r>
              <a:rPr lang="en-US" sz="800" dirty="0" err="1">
                <a:solidFill>
                  <a:schemeClr val="tx1">
                    <a:lumMod val="75000"/>
                    <a:lumOff val="25000"/>
                  </a:schemeClr>
                </a:solidFill>
              </a:rPr>
              <a:t>Penaluna</a:t>
            </a:r>
            <a:r>
              <a:rPr lang="en-US" sz="800" dirty="0">
                <a:solidFill>
                  <a:schemeClr val="tx1">
                    <a:lumMod val="75000"/>
                    <a:lumOff val="25000"/>
                  </a:schemeClr>
                </a:solidFill>
              </a:rPr>
              <a:t>, A. and Jones, C. (2012), ‘The context of enterprise education: insights into current practices’, </a:t>
            </a:r>
            <a:r>
              <a:rPr lang="en-US" sz="800" i="1" dirty="0">
                <a:solidFill>
                  <a:schemeClr val="tx1">
                    <a:lumMod val="75000"/>
                    <a:lumOff val="25000"/>
                  </a:schemeClr>
                </a:solidFill>
              </a:rPr>
              <a:t>Industry and Higher Education</a:t>
            </a:r>
            <a:r>
              <a:rPr lang="en-US" sz="800" dirty="0">
                <a:solidFill>
                  <a:schemeClr val="tx1">
                    <a:lumMod val="75000"/>
                    <a:lumOff val="25000"/>
                  </a:schemeClr>
                </a:solidFill>
              </a:rPr>
              <a:t>, Vol. 26, No. 3, pp. 163 – 175.</a:t>
            </a:r>
          </a:p>
          <a:p>
            <a:pPr marL="0" indent="0">
              <a:buNone/>
            </a:pPr>
            <a:r>
              <a:rPr lang="en-US" sz="800" dirty="0" err="1">
                <a:solidFill>
                  <a:schemeClr val="tx1">
                    <a:lumMod val="75000"/>
                    <a:lumOff val="25000"/>
                  </a:schemeClr>
                </a:solidFill>
              </a:rPr>
              <a:t>Pittaway</a:t>
            </a:r>
            <a:r>
              <a:rPr lang="en-US" sz="800" dirty="0">
                <a:solidFill>
                  <a:schemeClr val="tx1">
                    <a:lumMod val="75000"/>
                    <a:lumOff val="25000"/>
                  </a:schemeClr>
                </a:solidFill>
              </a:rPr>
              <a:t>, L. and Edwards, C. (2012), ‘Assessment: examining practice in entrepreneurship education’, </a:t>
            </a:r>
            <a:r>
              <a:rPr lang="en-US" sz="800" i="1" dirty="0">
                <a:solidFill>
                  <a:schemeClr val="tx1">
                    <a:lumMod val="75000"/>
                    <a:lumOff val="25000"/>
                  </a:schemeClr>
                </a:solidFill>
              </a:rPr>
              <a:t>Education and Training</a:t>
            </a:r>
            <a:r>
              <a:rPr lang="en-US" sz="800" dirty="0">
                <a:solidFill>
                  <a:schemeClr val="tx1">
                    <a:lumMod val="75000"/>
                    <a:lumOff val="25000"/>
                  </a:schemeClr>
                </a:solidFill>
              </a:rPr>
              <a:t>, Vol. 54, </a:t>
            </a:r>
            <a:r>
              <a:rPr lang="en-US" sz="800" dirty="0" err="1">
                <a:solidFill>
                  <a:schemeClr val="tx1">
                    <a:lumMod val="75000"/>
                    <a:lumOff val="25000"/>
                  </a:schemeClr>
                </a:solidFill>
              </a:rPr>
              <a:t>Iss</a:t>
            </a:r>
            <a:r>
              <a:rPr lang="en-US" sz="800" dirty="0">
                <a:solidFill>
                  <a:schemeClr val="tx1">
                    <a:lumMod val="75000"/>
                    <a:lumOff val="25000"/>
                  </a:schemeClr>
                </a:solidFill>
              </a:rPr>
              <a:t>. 8/9, pp. 778 – 800.</a:t>
            </a:r>
          </a:p>
          <a:p>
            <a:pPr marL="0" indent="0">
              <a:buNone/>
            </a:pPr>
            <a:r>
              <a:rPr lang="en-GB" sz="800" dirty="0" smtClean="0">
                <a:solidFill>
                  <a:schemeClr val="tx1">
                    <a:lumMod val="75000"/>
                    <a:lumOff val="25000"/>
                  </a:schemeClr>
                </a:solidFill>
              </a:rPr>
              <a:t>QAA </a:t>
            </a:r>
            <a:r>
              <a:rPr lang="en-GB" sz="800" dirty="0">
                <a:solidFill>
                  <a:schemeClr val="tx1">
                    <a:lumMod val="75000"/>
                    <a:lumOff val="25000"/>
                  </a:schemeClr>
                </a:solidFill>
              </a:rPr>
              <a:t>(2010) </a:t>
            </a:r>
            <a:r>
              <a:rPr lang="en-GB" sz="800" i="1" dirty="0">
                <a:solidFill>
                  <a:schemeClr val="tx1">
                    <a:lumMod val="75000"/>
                    <a:lumOff val="25000"/>
                  </a:schemeClr>
                </a:solidFill>
              </a:rPr>
              <a:t>Code of Practice Section 8: Career Education, Information, Advice and Guidance</a:t>
            </a:r>
            <a:r>
              <a:rPr lang="en-GB" sz="800" dirty="0">
                <a:solidFill>
                  <a:schemeClr val="tx1">
                    <a:lumMod val="75000"/>
                    <a:lumOff val="25000"/>
                  </a:schemeClr>
                </a:solidFill>
              </a:rPr>
              <a:t>, Accessed March 18 2016. Available at: [http://</a:t>
            </a:r>
            <a:r>
              <a:rPr lang="en-GB" sz="800" dirty="0" err="1">
                <a:solidFill>
                  <a:schemeClr val="tx1">
                    <a:lumMod val="75000"/>
                    <a:lumOff val="25000"/>
                  </a:schemeClr>
                </a:solidFill>
              </a:rPr>
              <a:t>www.qaa.ac.uk</a:t>
            </a:r>
            <a:r>
              <a:rPr lang="en-GB" sz="800" dirty="0">
                <a:solidFill>
                  <a:schemeClr val="tx1">
                    <a:lumMod val="75000"/>
                    <a:lumOff val="25000"/>
                  </a:schemeClr>
                </a:solidFill>
              </a:rPr>
              <a:t>/</a:t>
            </a:r>
            <a:r>
              <a:rPr lang="en-GB" sz="800" dirty="0" err="1">
                <a:solidFill>
                  <a:schemeClr val="tx1">
                    <a:lumMod val="75000"/>
                    <a:lumOff val="25000"/>
                  </a:schemeClr>
                </a:solidFill>
              </a:rPr>
              <a:t>academicinfrastructure</a:t>
            </a:r>
            <a:r>
              <a:rPr lang="en-GB" sz="800" dirty="0">
                <a:solidFill>
                  <a:schemeClr val="tx1">
                    <a:lumMod val="75000"/>
                    <a:lumOff val="25000"/>
                  </a:schemeClr>
                </a:solidFill>
              </a:rPr>
              <a:t>/</a:t>
            </a:r>
            <a:r>
              <a:rPr lang="en-GB" sz="800" dirty="0" err="1">
                <a:solidFill>
                  <a:schemeClr val="tx1">
                    <a:lumMod val="75000"/>
                    <a:lumOff val="25000"/>
                  </a:schemeClr>
                </a:solidFill>
              </a:rPr>
              <a:t>codeofpractice</a:t>
            </a:r>
            <a:r>
              <a:rPr lang="en-GB" sz="800" dirty="0">
                <a:solidFill>
                  <a:schemeClr val="tx1">
                    <a:lumMod val="75000"/>
                    <a:lumOff val="25000"/>
                  </a:schemeClr>
                </a:solidFill>
              </a:rPr>
              <a:t>/section8/</a:t>
            </a:r>
            <a:r>
              <a:rPr lang="en-GB" sz="800" dirty="0" err="1">
                <a:solidFill>
                  <a:schemeClr val="tx1">
                    <a:lumMod val="75000"/>
                    <a:lumOff val="25000"/>
                  </a:schemeClr>
                </a:solidFill>
              </a:rPr>
              <a:t>default.asp</a:t>
            </a:r>
            <a:r>
              <a:rPr lang="en-GB" sz="800" dirty="0">
                <a:solidFill>
                  <a:schemeClr val="tx1">
                    <a:lumMod val="75000"/>
                    <a:lumOff val="25000"/>
                  </a:schemeClr>
                </a:solidFill>
              </a:rPr>
              <a:t>.]</a:t>
            </a:r>
            <a:endParaRPr lang="en-US" sz="800" dirty="0">
              <a:solidFill>
                <a:schemeClr val="tx1">
                  <a:lumMod val="75000"/>
                  <a:lumOff val="25000"/>
                </a:schemeClr>
              </a:solidFill>
            </a:endParaRPr>
          </a:p>
          <a:p>
            <a:pPr marL="0" indent="0">
              <a:buNone/>
            </a:pPr>
            <a:r>
              <a:rPr lang="en-GB" sz="800" dirty="0">
                <a:solidFill>
                  <a:schemeClr val="tx1">
                    <a:lumMod val="75000"/>
                    <a:lumOff val="25000"/>
                  </a:schemeClr>
                </a:solidFill>
              </a:rPr>
              <a:t>Rae, D. (2010) ‘Universities and enterprise education: responding to the challenges of the new era,’ </a:t>
            </a:r>
            <a:r>
              <a:rPr lang="en-GB" sz="800" i="1" dirty="0">
                <a:solidFill>
                  <a:schemeClr val="tx1">
                    <a:lumMod val="75000"/>
                    <a:lumOff val="25000"/>
                  </a:schemeClr>
                </a:solidFill>
              </a:rPr>
              <a:t>Journal of Small Business and Enterprise Development</a:t>
            </a:r>
            <a:r>
              <a:rPr lang="en-GB" sz="800" dirty="0">
                <a:solidFill>
                  <a:schemeClr val="tx1">
                    <a:lumMod val="75000"/>
                    <a:lumOff val="25000"/>
                  </a:schemeClr>
                </a:solidFill>
              </a:rPr>
              <a:t>, vol. 17, 4, pp 591-606</a:t>
            </a:r>
            <a:endParaRPr lang="en-US" sz="800" dirty="0">
              <a:solidFill>
                <a:schemeClr val="tx1">
                  <a:lumMod val="75000"/>
                  <a:lumOff val="25000"/>
                </a:schemeClr>
              </a:solidFill>
            </a:endParaRPr>
          </a:p>
          <a:p>
            <a:pPr marL="0" indent="0">
              <a:buNone/>
            </a:pPr>
            <a:r>
              <a:rPr lang="en-US" sz="800" dirty="0">
                <a:solidFill>
                  <a:schemeClr val="tx1">
                    <a:lumMod val="75000"/>
                    <a:lumOff val="25000"/>
                  </a:schemeClr>
                </a:solidFill>
              </a:rPr>
              <a:t>Rae, D. Martin, L. </a:t>
            </a:r>
            <a:r>
              <a:rPr lang="en-US" sz="800" dirty="0" err="1">
                <a:solidFill>
                  <a:schemeClr val="tx1">
                    <a:lumMod val="75000"/>
                    <a:lumOff val="25000"/>
                  </a:schemeClr>
                </a:solidFill>
              </a:rPr>
              <a:t>Antcliff</a:t>
            </a:r>
            <a:r>
              <a:rPr lang="en-US" sz="800" dirty="0">
                <a:solidFill>
                  <a:schemeClr val="tx1">
                    <a:lumMod val="75000"/>
                    <a:lumOff val="25000"/>
                  </a:schemeClr>
                </a:solidFill>
              </a:rPr>
              <a:t>, V. and Hannon, P. (2012), ‘Enterprise and entrepreneurship in English Higher Education : 2010 and beyond’, </a:t>
            </a:r>
            <a:r>
              <a:rPr lang="en-US" sz="800" i="1" dirty="0">
                <a:solidFill>
                  <a:schemeClr val="tx1">
                    <a:lumMod val="75000"/>
                    <a:lumOff val="25000"/>
                  </a:schemeClr>
                </a:solidFill>
              </a:rPr>
              <a:t>Journal of small business and enterprise development</a:t>
            </a:r>
            <a:r>
              <a:rPr lang="en-US" sz="800" dirty="0">
                <a:solidFill>
                  <a:schemeClr val="tx1">
                    <a:lumMod val="75000"/>
                    <a:lumOff val="25000"/>
                  </a:schemeClr>
                </a:solidFill>
              </a:rPr>
              <a:t> Vol. 19. No. 3. pp 380 – 401.</a:t>
            </a:r>
          </a:p>
          <a:p>
            <a:pPr marL="0" indent="0">
              <a:buNone/>
            </a:pPr>
            <a:r>
              <a:rPr lang="en-US" sz="800" dirty="0" smtClean="0">
                <a:solidFill>
                  <a:schemeClr val="tx1">
                    <a:lumMod val="75000"/>
                    <a:lumOff val="25000"/>
                  </a:schemeClr>
                </a:solidFill>
              </a:rPr>
              <a:t>Sewell</a:t>
            </a:r>
            <a:r>
              <a:rPr lang="en-US" sz="800" dirty="0">
                <a:solidFill>
                  <a:schemeClr val="tx1">
                    <a:lumMod val="75000"/>
                    <a:lumOff val="25000"/>
                  </a:schemeClr>
                </a:solidFill>
              </a:rPr>
              <a:t>, P. and Pool, L. (2010), ‘Moving from conceptual ambiguity to operational clarity’, </a:t>
            </a:r>
            <a:r>
              <a:rPr lang="en-US" sz="800" i="1" dirty="0">
                <a:solidFill>
                  <a:schemeClr val="tx1">
                    <a:lumMod val="75000"/>
                    <a:lumOff val="25000"/>
                  </a:schemeClr>
                </a:solidFill>
              </a:rPr>
              <a:t>Education and Training</a:t>
            </a:r>
            <a:r>
              <a:rPr lang="en-US" sz="800" dirty="0">
                <a:solidFill>
                  <a:schemeClr val="tx1">
                    <a:lumMod val="75000"/>
                    <a:lumOff val="25000"/>
                  </a:schemeClr>
                </a:solidFill>
              </a:rPr>
              <a:t>, Vol. 52, No. 1, pp. 89 – 94.</a:t>
            </a:r>
          </a:p>
          <a:p>
            <a:pPr marL="0" indent="0">
              <a:buNone/>
            </a:pPr>
            <a:r>
              <a:rPr lang="en-GB" sz="800" dirty="0">
                <a:solidFill>
                  <a:schemeClr val="tx1">
                    <a:lumMod val="75000"/>
                    <a:lumOff val="25000"/>
                  </a:schemeClr>
                </a:solidFill>
              </a:rPr>
              <a:t>Sodexo, (2014) The Sodexo University Lifestyle Survey 2012, </a:t>
            </a:r>
            <a:r>
              <a:rPr lang="en-GB" sz="800" i="1" dirty="0">
                <a:solidFill>
                  <a:schemeClr val="tx1">
                    <a:lumMod val="75000"/>
                    <a:lumOff val="25000"/>
                  </a:schemeClr>
                </a:solidFill>
              </a:rPr>
              <a:t>Sodexo and the Times Higher Education</a:t>
            </a:r>
            <a:r>
              <a:rPr lang="en-GB" sz="800" dirty="0">
                <a:solidFill>
                  <a:schemeClr val="tx1">
                    <a:lumMod val="75000"/>
                    <a:lumOff val="25000"/>
                  </a:schemeClr>
                </a:solidFill>
              </a:rPr>
              <a:t>. Accessed March 21 2016. Available at: [http://</a:t>
            </a:r>
            <a:r>
              <a:rPr lang="en-GB" sz="800" dirty="0" err="1">
                <a:solidFill>
                  <a:schemeClr val="tx1">
                    <a:lumMod val="75000"/>
                    <a:lumOff val="25000"/>
                  </a:schemeClr>
                </a:solidFill>
              </a:rPr>
              <a:t>digitalpages.digitalissue.co.uk</a:t>
            </a:r>
            <a:r>
              <a:rPr lang="en-GB" sz="800" dirty="0">
                <a:solidFill>
                  <a:schemeClr val="tx1">
                    <a:lumMod val="75000"/>
                    <a:lumOff val="25000"/>
                  </a:schemeClr>
                </a:solidFill>
              </a:rPr>
              <a:t>/?</a:t>
            </a:r>
            <a:r>
              <a:rPr lang="en-GB" sz="800" dirty="0" err="1">
                <a:solidFill>
                  <a:schemeClr val="tx1">
                    <a:lumMod val="75000"/>
                    <a:lumOff val="25000"/>
                  </a:schemeClr>
                </a:solidFill>
              </a:rPr>
              <a:t>userpath</a:t>
            </a:r>
            <a:r>
              <a:rPr lang="en-GB" sz="800" dirty="0">
                <a:solidFill>
                  <a:schemeClr val="tx1">
                    <a:lumMod val="75000"/>
                    <a:lumOff val="25000"/>
                  </a:schemeClr>
                </a:solidFill>
              </a:rPr>
              <a:t>=00000082/00008121/00074929/]</a:t>
            </a:r>
            <a:endParaRPr lang="en-US" sz="800" dirty="0">
              <a:solidFill>
                <a:schemeClr val="tx1">
                  <a:lumMod val="75000"/>
                  <a:lumOff val="25000"/>
                </a:schemeClr>
              </a:solidFill>
            </a:endParaRPr>
          </a:p>
          <a:p>
            <a:pPr marL="0" indent="0">
              <a:buNone/>
            </a:pPr>
            <a:r>
              <a:rPr lang="en-GB" sz="800" dirty="0">
                <a:solidFill>
                  <a:schemeClr val="tx1">
                    <a:lumMod val="75000"/>
                    <a:lumOff val="25000"/>
                  </a:schemeClr>
                </a:solidFill>
              </a:rPr>
              <a:t>Tymon, A. (2011). The student perspective on employability. </a:t>
            </a:r>
            <a:r>
              <a:rPr lang="en-GB" sz="800" i="1" dirty="0">
                <a:solidFill>
                  <a:schemeClr val="tx1">
                    <a:lumMod val="75000"/>
                    <a:lumOff val="25000"/>
                  </a:schemeClr>
                </a:solidFill>
              </a:rPr>
              <a:t>Studies in Higher Education, </a:t>
            </a:r>
            <a:r>
              <a:rPr lang="en-GB" sz="800" i="1" dirty="0" err="1">
                <a:solidFill>
                  <a:schemeClr val="tx1">
                    <a:lumMod val="75000"/>
                    <a:lumOff val="25000"/>
                  </a:schemeClr>
                </a:solidFill>
              </a:rPr>
              <a:t>iFirst</a:t>
            </a:r>
            <a:r>
              <a:rPr lang="en-GB" sz="800" i="1" dirty="0">
                <a:solidFill>
                  <a:schemeClr val="tx1">
                    <a:lumMod val="75000"/>
                    <a:lumOff val="25000"/>
                  </a:schemeClr>
                </a:solidFill>
              </a:rPr>
              <a:t> Article</a:t>
            </a:r>
            <a:r>
              <a:rPr lang="en-GB" sz="800" dirty="0">
                <a:solidFill>
                  <a:schemeClr val="tx1">
                    <a:lumMod val="75000"/>
                    <a:lumOff val="25000"/>
                  </a:schemeClr>
                </a:solidFill>
              </a:rPr>
              <a:t>, 1-16. </a:t>
            </a:r>
            <a:endParaRPr lang="en-US" sz="800" dirty="0">
              <a:solidFill>
                <a:schemeClr val="tx1">
                  <a:lumMod val="75000"/>
                  <a:lumOff val="25000"/>
                </a:schemeClr>
              </a:solidFill>
            </a:endParaRPr>
          </a:p>
          <a:p>
            <a:pPr marL="0" indent="0">
              <a:buNone/>
            </a:pPr>
            <a:r>
              <a:rPr lang="en-US" sz="800" dirty="0">
                <a:solidFill>
                  <a:schemeClr val="tx1">
                    <a:lumMod val="75000"/>
                    <a:lumOff val="25000"/>
                  </a:schemeClr>
                </a:solidFill>
              </a:rPr>
              <a:t>Universities UK. (2013) </a:t>
            </a:r>
            <a:r>
              <a:rPr lang="en-US" sz="800" i="1" dirty="0">
                <a:solidFill>
                  <a:schemeClr val="tx1">
                    <a:lumMod val="75000"/>
                    <a:lumOff val="25000"/>
                  </a:schemeClr>
                </a:solidFill>
              </a:rPr>
              <a:t>Universities UK response to the Witty Review</a:t>
            </a:r>
            <a:r>
              <a:rPr lang="en-US" sz="800" dirty="0">
                <a:solidFill>
                  <a:schemeClr val="tx1">
                    <a:lumMod val="75000"/>
                    <a:lumOff val="25000"/>
                  </a:schemeClr>
                </a:solidFill>
              </a:rPr>
              <a:t>. </a:t>
            </a:r>
            <a:r>
              <a:rPr lang="nl-NL" sz="800" dirty="0" err="1">
                <a:solidFill>
                  <a:schemeClr val="tx1">
                    <a:lumMod val="75000"/>
                    <a:lumOff val="25000"/>
                  </a:schemeClr>
                </a:solidFill>
              </a:rPr>
              <a:t>Universities</a:t>
            </a:r>
            <a:r>
              <a:rPr lang="nl-NL" sz="800" dirty="0">
                <a:solidFill>
                  <a:schemeClr val="tx1">
                    <a:lumMod val="75000"/>
                    <a:lumOff val="25000"/>
                  </a:schemeClr>
                </a:solidFill>
              </a:rPr>
              <a:t> UK : London. </a:t>
            </a:r>
            <a:r>
              <a:rPr lang="nl-NL" sz="800" u="sng" dirty="0">
                <a:solidFill>
                  <a:schemeClr val="tx1">
                    <a:lumMod val="75000"/>
                    <a:lumOff val="25000"/>
                  </a:schemeClr>
                </a:solidFill>
                <a:hlinkClick r:id="rId5"/>
              </a:rPr>
              <a:t>http://www.universitiesuk.ac.uk/highereducation/Documents/2013/UUKresponseToTheWittyReview.pdf</a:t>
            </a:r>
            <a:endParaRPr lang="en-US" sz="800" dirty="0">
              <a:solidFill>
                <a:schemeClr val="tx1">
                  <a:lumMod val="75000"/>
                  <a:lumOff val="25000"/>
                </a:schemeClr>
              </a:solidFill>
            </a:endParaRPr>
          </a:p>
          <a:p>
            <a:pPr marL="0" indent="0">
              <a:buNone/>
            </a:pPr>
            <a:r>
              <a:rPr lang="nl-NL" sz="800" dirty="0" err="1">
                <a:solidFill>
                  <a:schemeClr val="tx1">
                    <a:lumMod val="75000"/>
                    <a:lumOff val="25000"/>
                  </a:schemeClr>
                </a:solidFill>
              </a:rPr>
              <a:t>Wadhwa</a:t>
            </a:r>
            <a:r>
              <a:rPr lang="nl-NL" sz="800" dirty="0">
                <a:solidFill>
                  <a:schemeClr val="tx1">
                    <a:lumMod val="75000"/>
                    <a:lumOff val="25000"/>
                  </a:schemeClr>
                </a:solidFill>
              </a:rPr>
              <a:t>, V., </a:t>
            </a:r>
            <a:r>
              <a:rPr lang="nl-NL" sz="800" dirty="0" err="1">
                <a:solidFill>
                  <a:schemeClr val="tx1">
                    <a:lumMod val="75000"/>
                    <a:lumOff val="25000"/>
                  </a:schemeClr>
                </a:solidFill>
              </a:rPr>
              <a:t>Krisztina</a:t>
            </a:r>
            <a:r>
              <a:rPr lang="nl-NL" sz="800" dirty="0">
                <a:solidFill>
                  <a:schemeClr val="tx1">
                    <a:lumMod val="75000"/>
                    <a:lumOff val="25000"/>
                  </a:schemeClr>
                </a:solidFill>
              </a:rPr>
              <a:t>, H., </a:t>
            </a:r>
            <a:r>
              <a:rPr lang="nl-NL" sz="800" dirty="0" err="1">
                <a:solidFill>
                  <a:schemeClr val="tx1">
                    <a:lumMod val="75000"/>
                    <a:lumOff val="25000"/>
                  </a:schemeClr>
                </a:solidFill>
              </a:rPr>
              <a:t>Aggarwal</a:t>
            </a:r>
            <a:r>
              <a:rPr lang="nl-NL" sz="800" dirty="0">
                <a:solidFill>
                  <a:schemeClr val="tx1">
                    <a:lumMod val="75000"/>
                    <a:lumOff val="25000"/>
                  </a:schemeClr>
                </a:solidFill>
              </a:rPr>
              <a:t>, R., </a:t>
            </a:r>
            <a:r>
              <a:rPr lang="nl-NL" sz="800" dirty="0" err="1">
                <a:solidFill>
                  <a:schemeClr val="tx1">
                    <a:lumMod val="75000"/>
                    <a:lumOff val="25000"/>
                  </a:schemeClr>
                </a:solidFill>
              </a:rPr>
              <a:t>and</a:t>
            </a:r>
            <a:r>
              <a:rPr lang="nl-NL" sz="800" dirty="0">
                <a:solidFill>
                  <a:schemeClr val="tx1">
                    <a:lumMod val="75000"/>
                    <a:lumOff val="25000"/>
                  </a:schemeClr>
                </a:solidFill>
              </a:rPr>
              <a:t> </a:t>
            </a:r>
            <a:r>
              <a:rPr lang="nl-NL" sz="800" dirty="0" err="1">
                <a:solidFill>
                  <a:schemeClr val="tx1">
                    <a:lumMod val="75000"/>
                    <a:lumOff val="25000"/>
                  </a:schemeClr>
                </a:solidFill>
              </a:rPr>
              <a:t>Salkeverm</a:t>
            </a:r>
            <a:r>
              <a:rPr lang="nl-NL" sz="800" dirty="0">
                <a:solidFill>
                  <a:schemeClr val="tx1">
                    <a:lumMod val="75000"/>
                    <a:lumOff val="25000"/>
                  </a:schemeClr>
                </a:solidFill>
              </a:rPr>
              <a:t> A.,  (2009) ‘</a:t>
            </a:r>
            <a:r>
              <a:rPr lang="nl-NL" sz="800" dirty="0" err="1">
                <a:solidFill>
                  <a:schemeClr val="tx1">
                    <a:lumMod val="75000"/>
                    <a:lumOff val="25000"/>
                  </a:schemeClr>
                </a:solidFill>
              </a:rPr>
              <a:t>Anatomy</a:t>
            </a:r>
            <a:r>
              <a:rPr lang="nl-NL" sz="800" dirty="0">
                <a:solidFill>
                  <a:schemeClr val="tx1">
                    <a:lumMod val="75000"/>
                    <a:lumOff val="25000"/>
                  </a:schemeClr>
                </a:solidFill>
              </a:rPr>
              <a:t> of </a:t>
            </a:r>
            <a:r>
              <a:rPr lang="nl-NL" sz="800" dirty="0" err="1">
                <a:solidFill>
                  <a:schemeClr val="tx1">
                    <a:lumMod val="75000"/>
                    <a:lumOff val="25000"/>
                  </a:schemeClr>
                </a:solidFill>
              </a:rPr>
              <a:t>an</a:t>
            </a:r>
            <a:r>
              <a:rPr lang="nl-NL" sz="800" dirty="0">
                <a:solidFill>
                  <a:schemeClr val="tx1">
                    <a:lumMod val="75000"/>
                    <a:lumOff val="25000"/>
                  </a:schemeClr>
                </a:solidFill>
              </a:rPr>
              <a:t> Entrepreneur: Family Background </a:t>
            </a:r>
            <a:r>
              <a:rPr lang="nl-NL" sz="800" dirty="0" err="1">
                <a:solidFill>
                  <a:schemeClr val="tx1">
                    <a:lumMod val="75000"/>
                    <a:lumOff val="25000"/>
                  </a:schemeClr>
                </a:solidFill>
              </a:rPr>
              <a:t>and</a:t>
            </a:r>
            <a:r>
              <a:rPr lang="nl-NL" sz="800" dirty="0">
                <a:solidFill>
                  <a:schemeClr val="tx1">
                    <a:lumMod val="75000"/>
                    <a:lumOff val="25000"/>
                  </a:schemeClr>
                </a:solidFill>
              </a:rPr>
              <a:t> </a:t>
            </a:r>
            <a:r>
              <a:rPr lang="nl-NL" sz="800" dirty="0" err="1">
                <a:solidFill>
                  <a:schemeClr val="tx1">
                    <a:lumMod val="75000"/>
                    <a:lumOff val="25000"/>
                  </a:schemeClr>
                </a:solidFill>
              </a:rPr>
              <a:t>Motivation</a:t>
            </a:r>
            <a:r>
              <a:rPr lang="nl-NL" sz="800" dirty="0">
                <a:solidFill>
                  <a:schemeClr val="tx1">
                    <a:lumMod val="75000"/>
                    <a:lumOff val="25000"/>
                  </a:schemeClr>
                </a:solidFill>
              </a:rPr>
              <a:t>’, </a:t>
            </a:r>
            <a:r>
              <a:rPr lang="nl-NL" sz="800" dirty="0" err="1">
                <a:solidFill>
                  <a:schemeClr val="tx1">
                    <a:lumMod val="75000"/>
                    <a:lumOff val="25000"/>
                  </a:schemeClr>
                </a:solidFill>
              </a:rPr>
              <a:t>Kauffman</a:t>
            </a:r>
            <a:r>
              <a:rPr lang="nl-NL" sz="800" dirty="0">
                <a:solidFill>
                  <a:schemeClr val="tx1">
                    <a:lumMod val="75000"/>
                    <a:lumOff val="25000"/>
                  </a:schemeClr>
                </a:solidFill>
              </a:rPr>
              <a:t> Foundation Small Research </a:t>
            </a:r>
            <a:r>
              <a:rPr lang="nl-NL" sz="800" dirty="0" err="1">
                <a:solidFill>
                  <a:schemeClr val="tx1">
                    <a:lumMod val="75000"/>
                    <a:lumOff val="25000"/>
                  </a:schemeClr>
                </a:solidFill>
              </a:rPr>
              <a:t>Projects</a:t>
            </a:r>
            <a:r>
              <a:rPr lang="nl-NL" sz="800" dirty="0">
                <a:solidFill>
                  <a:schemeClr val="tx1">
                    <a:lumMod val="75000"/>
                    <a:lumOff val="25000"/>
                  </a:schemeClr>
                </a:solidFill>
              </a:rPr>
              <a:t>. </a:t>
            </a:r>
            <a:r>
              <a:rPr lang="en-GB" sz="800" dirty="0">
                <a:solidFill>
                  <a:schemeClr val="tx1">
                    <a:lumMod val="75000"/>
                    <a:lumOff val="25000"/>
                  </a:schemeClr>
                </a:solidFill>
              </a:rPr>
              <a:t>Accessed March 23</a:t>
            </a:r>
            <a:r>
              <a:rPr lang="en-GB" sz="800" baseline="30000" dirty="0">
                <a:solidFill>
                  <a:schemeClr val="tx1">
                    <a:lumMod val="75000"/>
                    <a:lumOff val="25000"/>
                  </a:schemeClr>
                </a:solidFill>
              </a:rPr>
              <a:t> </a:t>
            </a:r>
            <a:r>
              <a:rPr lang="en-GB" sz="800" dirty="0">
                <a:solidFill>
                  <a:schemeClr val="tx1">
                    <a:lumMod val="75000"/>
                    <a:lumOff val="25000"/>
                  </a:schemeClr>
                </a:solidFill>
              </a:rPr>
              <a:t>2016. Available at: [http://</a:t>
            </a:r>
            <a:r>
              <a:rPr lang="en-GB" sz="800" dirty="0" err="1">
                <a:solidFill>
                  <a:schemeClr val="tx1">
                    <a:lumMod val="75000"/>
                    <a:lumOff val="25000"/>
                  </a:schemeClr>
                </a:solidFill>
              </a:rPr>
              <a:t>ssrn.com</a:t>
            </a:r>
            <a:r>
              <a:rPr lang="en-GB" sz="800" dirty="0">
                <a:solidFill>
                  <a:schemeClr val="tx1">
                    <a:lumMod val="75000"/>
                    <a:lumOff val="25000"/>
                  </a:schemeClr>
                </a:solidFill>
              </a:rPr>
              <a:t>/abstract=1431263] or [http://</a:t>
            </a:r>
            <a:r>
              <a:rPr lang="en-GB" sz="800" dirty="0" err="1">
                <a:solidFill>
                  <a:schemeClr val="tx1">
                    <a:lumMod val="75000"/>
                    <a:lumOff val="25000"/>
                  </a:schemeClr>
                </a:solidFill>
              </a:rPr>
              <a:t>dx.doi.org</a:t>
            </a:r>
            <a:r>
              <a:rPr lang="en-GB" sz="800" dirty="0">
                <a:solidFill>
                  <a:schemeClr val="tx1">
                    <a:lumMod val="75000"/>
                    <a:lumOff val="25000"/>
                  </a:schemeClr>
                </a:solidFill>
              </a:rPr>
              <a:t>/10.2139/ssrn.1431263</a:t>
            </a:r>
            <a:r>
              <a:rPr lang="en-GB" sz="800" dirty="0" smtClean="0">
                <a:solidFill>
                  <a:schemeClr val="tx1">
                    <a:lumMod val="75000"/>
                    <a:lumOff val="25000"/>
                  </a:schemeClr>
                </a:solidFill>
              </a:rPr>
              <a:t>]</a:t>
            </a:r>
            <a:endParaRPr lang="en-US" sz="800" dirty="0">
              <a:solidFill>
                <a:schemeClr val="tx1">
                  <a:lumMod val="75000"/>
                  <a:lumOff val="25000"/>
                </a:schemeClr>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20</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normAutofit fontScale="90000"/>
          </a:bodyPr>
          <a:lstStyle/>
          <a:p>
            <a:r>
              <a:rPr lang="en-US" b="1" dirty="0" smtClean="0">
                <a:solidFill>
                  <a:srgbClr val="00B0F0"/>
                </a:solidFill>
              </a:rPr>
              <a:t>Extra-curricular Enterprise Activities</a:t>
            </a:r>
            <a:endParaRPr lang="en-US" b="1" dirty="0">
              <a:solidFill>
                <a:srgbClr val="00B0F0"/>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3</a:t>
            </a:fld>
            <a:endParaRPr lang="en-GB" sz="1200" dirty="0">
              <a:solidFill>
                <a:srgbClr val="0000FF"/>
              </a:solidFill>
              <a:latin typeface="Arial Black"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838" y="1218761"/>
            <a:ext cx="2933962" cy="220047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864271"/>
            <a:ext cx="3260207" cy="216769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14" y="1282004"/>
            <a:ext cx="3214393" cy="213722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9840" y="3864271"/>
            <a:ext cx="3048624" cy="2027011"/>
          </a:xfrm>
          <a:prstGeom prst="rect">
            <a:avLst/>
          </a:prstGeom>
        </p:spPr>
      </p:pic>
      <p:sp>
        <p:nvSpPr>
          <p:cNvPr id="6" name="TextBox 5"/>
          <p:cNvSpPr txBox="1"/>
          <p:nvPr/>
        </p:nvSpPr>
        <p:spPr>
          <a:xfrm>
            <a:off x="3969959" y="1276958"/>
            <a:ext cx="1292662" cy="4614324"/>
          </a:xfrm>
          <a:prstGeom prst="rect">
            <a:avLst/>
          </a:prstGeom>
          <a:noFill/>
        </p:spPr>
        <p:txBody>
          <a:bodyPr vert="vert270" wrap="square" rtlCol="0">
            <a:spAutoFit/>
          </a:bodyPr>
          <a:lstStyle/>
          <a:p>
            <a:pPr algn="ctr"/>
            <a:r>
              <a:rPr lang="en-US" sz="2400" dirty="0" smtClean="0">
                <a:solidFill>
                  <a:prstClr val="black">
                    <a:lumMod val="50000"/>
                    <a:lumOff val="50000"/>
                  </a:prstClr>
                </a:solidFill>
              </a:rPr>
              <a:t>BETA Enterprise – FLUX – Talent Development Workshops – Social Storm Hackathon</a:t>
            </a:r>
            <a:endParaRPr lang="en-US" sz="2400" dirty="0">
              <a:solidFill>
                <a:prstClr val="black">
                  <a:lumMod val="50000"/>
                  <a:lumOff val="50000"/>
                </a:prstClr>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6267" y="5906267"/>
            <a:ext cx="1226354" cy="718470"/>
          </a:xfrm>
          <a:prstGeom prst="rect">
            <a:avLst/>
          </a:prstGeom>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7501" y="841111"/>
            <a:ext cx="4588998" cy="4525963"/>
          </a:xfrm>
        </p:spPr>
      </p:pic>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4</a:t>
            </a:fld>
            <a:endParaRPr lang="en-GB" sz="1200" dirty="0">
              <a:solidFill>
                <a:srgbClr val="0000FF"/>
              </a:solidFill>
              <a:latin typeface="Arial Black" pitchFamily="34" charset="0"/>
            </a:endParaRPr>
          </a:p>
        </p:txBody>
      </p:sp>
      <p:sp>
        <p:nvSpPr>
          <p:cNvPr id="4" name="TextBox 3"/>
          <p:cNvSpPr txBox="1"/>
          <p:nvPr/>
        </p:nvSpPr>
        <p:spPr>
          <a:xfrm>
            <a:off x="2483768" y="1988840"/>
            <a:ext cx="1728192" cy="646331"/>
          </a:xfrm>
          <a:prstGeom prst="rect">
            <a:avLst/>
          </a:prstGeom>
          <a:noFill/>
        </p:spPr>
        <p:txBody>
          <a:bodyPr wrap="square" rtlCol="0">
            <a:spAutoFit/>
          </a:bodyPr>
          <a:lstStyle/>
          <a:p>
            <a:pPr algn="ctr"/>
            <a:r>
              <a:rPr lang="en-US" sz="1200" dirty="0" smtClean="0">
                <a:solidFill>
                  <a:prstClr val="black">
                    <a:lumMod val="50000"/>
                    <a:lumOff val="50000"/>
                  </a:prstClr>
                </a:solidFill>
                <a:latin typeface="Lucida Handwriting" charset="0"/>
                <a:ea typeface="Lucida Handwriting" charset="0"/>
                <a:cs typeface="Lucida Handwriting" charset="0"/>
              </a:rPr>
              <a:t>What is my entrepreneurial capability?</a:t>
            </a:r>
            <a:endParaRPr lang="en-US" sz="1200" dirty="0">
              <a:solidFill>
                <a:prstClr val="black">
                  <a:lumMod val="50000"/>
                  <a:lumOff val="50000"/>
                </a:prstClr>
              </a:solidFill>
              <a:latin typeface="Lucida Handwriting" charset="0"/>
              <a:ea typeface="Lucida Handwriting" charset="0"/>
              <a:cs typeface="Lucida Handwriting"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980" y="1097818"/>
            <a:ext cx="3810000" cy="3810000"/>
          </a:xfrm>
        </p:spPr>
      </p:pic>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5</a:t>
            </a:fld>
            <a:endParaRPr lang="en-GB" sz="1200" dirty="0">
              <a:solidFill>
                <a:srgbClr val="0000FF"/>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6</a:t>
            </a:fld>
            <a:endParaRPr lang="en-GB" sz="1200" dirty="0">
              <a:solidFill>
                <a:srgbClr val="0000FF"/>
              </a:solidFill>
              <a:latin typeface="Arial Blac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492896"/>
            <a:ext cx="2628900" cy="1968500"/>
          </a:xfrm>
          <a:prstGeom prst="rect">
            <a:avLst/>
          </a:prstGeom>
        </p:spPr>
      </p:pic>
      <p:sp>
        <p:nvSpPr>
          <p:cNvPr id="3" name="TextBox 2"/>
          <p:cNvSpPr txBox="1"/>
          <p:nvPr/>
        </p:nvSpPr>
        <p:spPr>
          <a:xfrm rot="19784073">
            <a:off x="4490737" y="1172380"/>
            <a:ext cx="4827027" cy="646331"/>
          </a:xfrm>
          <a:prstGeom prst="rect">
            <a:avLst/>
          </a:prstGeom>
          <a:noFill/>
        </p:spPr>
        <p:txBody>
          <a:bodyPr wrap="none" rtlCol="0">
            <a:spAutoFit/>
          </a:bodyPr>
          <a:lstStyle/>
          <a:p>
            <a:r>
              <a:rPr lang="en-US" dirty="0">
                <a:solidFill>
                  <a:prstClr val="black"/>
                </a:solidFill>
              </a:rPr>
              <a:t>What </a:t>
            </a:r>
            <a:r>
              <a:rPr lang="en-US" dirty="0" err="1">
                <a:solidFill>
                  <a:prstClr val="black"/>
                </a:solidFill>
              </a:rPr>
              <a:t>behaviours</a:t>
            </a:r>
            <a:r>
              <a:rPr lang="en-US" dirty="0">
                <a:solidFill>
                  <a:prstClr val="black"/>
                </a:solidFill>
              </a:rPr>
              <a:t> and competencies do you think </a:t>
            </a:r>
            <a:endParaRPr lang="en-US" dirty="0" smtClean="0">
              <a:solidFill>
                <a:prstClr val="black"/>
              </a:solidFill>
            </a:endParaRPr>
          </a:p>
          <a:p>
            <a:pPr algn="ctr"/>
            <a:r>
              <a:rPr lang="en-US" dirty="0" smtClean="0">
                <a:solidFill>
                  <a:prstClr val="black"/>
                </a:solidFill>
              </a:rPr>
              <a:t>you </a:t>
            </a:r>
            <a:r>
              <a:rPr lang="en-US" dirty="0">
                <a:solidFill>
                  <a:prstClr val="black"/>
                </a:solidFill>
              </a:rPr>
              <a:t>will develop through this activity?</a:t>
            </a:r>
          </a:p>
        </p:txBody>
      </p:sp>
      <p:sp>
        <p:nvSpPr>
          <p:cNvPr id="4" name="TextBox 3"/>
          <p:cNvSpPr txBox="1"/>
          <p:nvPr/>
        </p:nvSpPr>
        <p:spPr>
          <a:xfrm rot="958580">
            <a:off x="3689979" y="4705613"/>
            <a:ext cx="5753113" cy="1200329"/>
          </a:xfrm>
          <a:prstGeom prst="rect">
            <a:avLst/>
          </a:prstGeom>
          <a:noFill/>
        </p:spPr>
        <p:txBody>
          <a:bodyPr wrap="none" rtlCol="0">
            <a:spAutoFit/>
          </a:bodyPr>
          <a:lstStyle/>
          <a:p>
            <a:r>
              <a:rPr lang="en-US" dirty="0">
                <a:solidFill>
                  <a:prstClr val="black"/>
                </a:solidFill>
              </a:rPr>
              <a:t>'Entrepreneurial Capability' is defined as an ability to </a:t>
            </a:r>
            <a:endParaRPr lang="en-US" dirty="0" smtClean="0">
              <a:solidFill>
                <a:prstClr val="black"/>
              </a:solidFill>
            </a:endParaRPr>
          </a:p>
          <a:p>
            <a:pPr algn="ctr"/>
            <a:r>
              <a:rPr lang="en-US" dirty="0" err="1" smtClean="0">
                <a:solidFill>
                  <a:prstClr val="black"/>
                </a:solidFill>
              </a:rPr>
              <a:t>recognise</a:t>
            </a:r>
            <a:r>
              <a:rPr lang="en-US" dirty="0" smtClean="0">
                <a:solidFill>
                  <a:prstClr val="black"/>
                </a:solidFill>
              </a:rPr>
              <a:t> </a:t>
            </a:r>
            <a:r>
              <a:rPr lang="en-US" dirty="0">
                <a:solidFill>
                  <a:prstClr val="black"/>
                </a:solidFill>
              </a:rPr>
              <a:t>and exploit opportunities</a:t>
            </a:r>
            <a:r>
              <a:rPr lang="en-US" dirty="0" smtClean="0">
                <a:solidFill>
                  <a:prstClr val="black"/>
                </a:solidFill>
              </a:rPr>
              <a:t>.</a:t>
            </a:r>
          </a:p>
          <a:p>
            <a:pPr algn="ctr"/>
            <a:r>
              <a:rPr lang="en-US" dirty="0">
                <a:solidFill>
                  <a:prstClr val="black"/>
                </a:solidFill>
              </a:rPr>
              <a:t>How do you rate your entrepreneurial capability </a:t>
            </a:r>
            <a:endParaRPr lang="en-US" dirty="0" smtClean="0">
              <a:solidFill>
                <a:prstClr val="black"/>
              </a:solidFill>
            </a:endParaRPr>
          </a:p>
          <a:p>
            <a:pPr algn="ctr"/>
            <a:r>
              <a:rPr lang="en-US" dirty="0" smtClean="0">
                <a:solidFill>
                  <a:prstClr val="black"/>
                </a:solidFill>
              </a:rPr>
              <a:t>at </a:t>
            </a:r>
            <a:r>
              <a:rPr lang="en-US" dirty="0">
                <a:solidFill>
                  <a:prstClr val="black"/>
                </a:solidFill>
              </a:rPr>
              <a:t>this point in time?</a:t>
            </a:r>
          </a:p>
        </p:txBody>
      </p:sp>
      <p:sp>
        <p:nvSpPr>
          <p:cNvPr id="5" name="Rectangle 4"/>
          <p:cNvSpPr/>
          <p:nvPr/>
        </p:nvSpPr>
        <p:spPr>
          <a:xfrm rot="2050233">
            <a:off x="-115368" y="1340480"/>
            <a:ext cx="4572000" cy="646331"/>
          </a:xfrm>
          <a:prstGeom prst="rect">
            <a:avLst/>
          </a:prstGeom>
        </p:spPr>
        <p:txBody>
          <a:bodyPr>
            <a:spAutoFit/>
          </a:bodyPr>
          <a:lstStyle/>
          <a:p>
            <a:pPr algn="ctr"/>
            <a:r>
              <a:rPr lang="en-US" dirty="0">
                <a:solidFill>
                  <a:prstClr val="black"/>
                </a:solidFill>
              </a:rPr>
              <a:t>How did this activity compare to your expectations for it?</a:t>
            </a:r>
          </a:p>
        </p:txBody>
      </p:sp>
      <p:sp>
        <p:nvSpPr>
          <p:cNvPr id="8" name="TextBox 7"/>
          <p:cNvSpPr txBox="1"/>
          <p:nvPr/>
        </p:nvSpPr>
        <p:spPr>
          <a:xfrm rot="19901499">
            <a:off x="-76676" y="5121111"/>
            <a:ext cx="4381649" cy="369332"/>
          </a:xfrm>
          <a:prstGeom prst="rect">
            <a:avLst/>
          </a:prstGeom>
          <a:noFill/>
        </p:spPr>
        <p:txBody>
          <a:bodyPr wrap="none" rtlCol="0">
            <a:spAutoFit/>
          </a:bodyPr>
          <a:lstStyle/>
          <a:p>
            <a:r>
              <a:rPr lang="en-US" dirty="0" smtClean="0">
                <a:solidFill>
                  <a:prstClr val="black"/>
                </a:solidFill>
              </a:rPr>
              <a:t>What are your </a:t>
            </a:r>
            <a:r>
              <a:rPr lang="en-US" smtClean="0">
                <a:solidFill>
                  <a:prstClr val="black"/>
                </a:solidFill>
              </a:rPr>
              <a:t>expectations for this activity?</a:t>
            </a:r>
            <a:endParaRPr lang="en-US" dirty="0">
              <a:solidFill>
                <a:prstClr val="black"/>
              </a:solidFill>
            </a:endParaRPr>
          </a:p>
        </p:txBody>
      </p:sp>
      <p:sp>
        <p:nvSpPr>
          <p:cNvPr id="10" name="TextBox 9"/>
          <p:cNvSpPr txBox="1"/>
          <p:nvPr/>
        </p:nvSpPr>
        <p:spPr>
          <a:xfrm>
            <a:off x="5164128" y="2975847"/>
            <a:ext cx="4368140" cy="1200329"/>
          </a:xfrm>
          <a:prstGeom prst="rect">
            <a:avLst/>
          </a:prstGeom>
          <a:noFill/>
        </p:spPr>
        <p:txBody>
          <a:bodyPr wrap="square" rtlCol="0">
            <a:spAutoFit/>
          </a:bodyPr>
          <a:lstStyle/>
          <a:p>
            <a:pPr algn="ctr"/>
            <a:r>
              <a:rPr lang="en-US" dirty="0">
                <a:solidFill>
                  <a:prstClr val="black"/>
                </a:solidFill>
              </a:rPr>
              <a:t>What </a:t>
            </a:r>
            <a:r>
              <a:rPr lang="en-US" dirty="0" err="1">
                <a:solidFill>
                  <a:prstClr val="black"/>
                </a:solidFill>
              </a:rPr>
              <a:t>behaviours</a:t>
            </a:r>
            <a:r>
              <a:rPr lang="en-US" dirty="0">
                <a:solidFill>
                  <a:prstClr val="black"/>
                </a:solidFill>
              </a:rPr>
              <a:t> and competencies </a:t>
            </a:r>
          </a:p>
          <a:p>
            <a:pPr algn="ctr"/>
            <a:r>
              <a:rPr lang="en-US" dirty="0" smtClean="0">
                <a:solidFill>
                  <a:prstClr val="black"/>
                </a:solidFill>
              </a:rPr>
              <a:t>do </a:t>
            </a:r>
            <a:r>
              <a:rPr lang="en-US" dirty="0">
                <a:solidFill>
                  <a:prstClr val="black"/>
                </a:solidFill>
              </a:rPr>
              <a:t>you think </a:t>
            </a:r>
            <a:r>
              <a:rPr lang="en-US" dirty="0" smtClean="0">
                <a:solidFill>
                  <a:prstClr val="black"/>
                </a:solidFill>
              </a:rPr>
              <a:t>you developed </a:t>
            </a:r>
            <a:r>
              <a:rPr lang="en-US" dirty="0">
                <a:solidFill>
                  <a:prstClr val="black"/>
                </a:solidFill>
              </a:rPr>
              <a:t>through this activity?</a:t>
            </a:r>
          </a:p>
          <a:p>
            <a:endParaRPr lang="en-US" dirty="0">
              <a:solidFill>
                <a:prstClr val="black"/>
              </a:solidFill>
            </a:endParaRPr>
          </a:p>
        </p:txBody>
      </p:sp>
      <p:sp>
        <p:nvSpPr>
          <p:cNvPr id="12" name="TextBox 11"/>
          <p:cNvSpPr txBox="1"/>
          <p:nvPr/>
        </p:nvSpPr>
        <p:spPr>
          <a:xfrm>
            <a:off x="58531" y="2944226"/>
            <a:ext cx="3262816" cy="646331"/>
          </a:xfrm>
          <a:prstGeom prst="rect">
            <a:avLst/>
          </a:prstGeom>
          <a:noFill/>
        </p:spPr>
        <p:txBody>
          <a:bodyPr wrap="none" rtlCol="0">
            <a:spAutoFit/>
          </a:bodyPr>
          <a:lstStyle/>
          <a:p>
            <a:pPr algn="ctr"/>
            <a:r>
              <a:rPr lang="en-US" dirty="0">
                <a:solidFill>
                  <a:prstClr val="black"/>
                </a:solidFill>
              </a:rPr>
              <a:t>What extra-curricular enterprise </a:t>
            </a:r>
            <a:endParaRPr lang="en-US" dirty="0" smtClean="0">
              <a:solidFill>
                <a:prstClr val="black"/>
              </a:solidFill>
            </a:endParaRPr>
          </a:p>
          <a:p>
            <a:r>
              <a:rPr lang="en-US" dirty="0" smtClean="0">
                <a:solidFill>
                  <a:prstClr val="black"/>
                </a:solidFill>
              </a:rPr>
              <a:t>activity did </a:t>
            </a:r>
            <a:r>
              <a:rPr lang="en-US" dirty="0">
                <a:solidFill>
                  <a:prstClr val="black"/>
                </a:solidFill>
              </a:rPr>
              <a:t>you just engage in?</a:t>
            </a: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5454" y="157474"/>
            <a:ext cx="9053091" cy="6350676"/>
          </a:xfrm>
          <a:prstGeom prst="rect">
            <a:avLst/>
          </a:prstGeom>
        </p:spPr>
      </p:pic>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50000"/>
                  <a:lumOff val="50000"/>
                </a:prstClr>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prstClr val="black">
                    <a:lumMod val="50000"/>
                    <a:lumOff val="50000"/>
                  </a:prstClr>
                </a:solidFill>
                <a:latin typeface="Arial Black" pitchFamily="34" charset="0"/>
              </a:rPr>
              <a:t>o</a:t>
            </a:r>
            <a:r>
              <a:rPr lang="en-GB" sz="1200" dirty="0" smtClean="0">
                <a:solidFill>
                  <a:prstClr val="black">
                    <a:lumMod val="50000"/>
                    <a:lumOff val="50000"/>
                  </a:prstClr>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prstClr val="black">
                    <a:lumMod val="50000"/>
                    <a:lumOff val="50000"/>
                  </a:prstClr>
                </a:solidFill>
                <a:latin typeface="Arial Black" pitchFamily="34" charset="0"/>
              </a:rPr>
              <a:pPr algn="r">
                <a:defRPr/>
              </a:pPr>
              <a:t>7</a:t>
            </a:fld>
            <a:endParaRPr lang="en-GB" sz="1200" dirty="0">
              <a:solidFill>
                <a:prstClr val="black">
                  <a:lumMod val="50000"/>
                  <a:lumOff val="50000"/>
                </a:prstClr>
              </a:solidFill>
              <a:latin typeface="Arial Black" pitchFamily="34" charset="0"/>
            </a:endParaRPr>
          </a:p>
        </p:txBody>
      </p:sp>
      <p:sp>
        <p:nvSpPr>
          <p:cNvPr id="2" name="TextBox 1"/>
          <p:cNvSpPr txBox="1"/>
          <p:nvPr/>
        </p:nvSpPr>
        <p:spPr>
          <a:xfrm>
            <a:off x="3482610" y="1633195"/>
            <a:ext cx="2015873" cy="369332"/>
          </a:xfrm>
          <a:prstGeom prst="rect">
            <a:avLst/>
          </a:prstGeom>
          <a:noFill/>
        </p:spPr>
        <p:txBody>
          <a:bodyPr wrap="none" rtlCol="0">
            <a:spAutoFit/>
          </a:bodyPr>
          <a:lstStyle/>
          <a:p>
            <a:r>
              <a:rPr lang="en-US" dirty="0" smtClean="0">
                <a:solidFill>
                  <a:prstClr val="black">
                    <a:lumMod val="50000"/>
                    <a:lumOff val="50000"/>
                  </a:prstClr>
                </a:solidFill>
              </a:rPr>
              <a:t>Effectual Reasoning</a:t>
            </a:r>
            <a:endParaRPr lang="en-US" dirty="0">
              <a:solidFill>
                <a:prstClr val="black">
                  <a:lumMod val="50000"/>
                  <a:lumOff val="50000"/>
                </a:prstClr>
              </a:solidFill>
            </a:endParaRPr>
          </a:p>
        </p:txBody>
      </p:sp>
      <p:sp>
        <p:nvSpPr>
          <p:cNvPr id="3" name="TextBox 2"/>
          <p:cNvSpPr txBox="1"/>
          <p:nvPr/>
        </p:nvSpPr>
        <p:spPr>
          <a:xfrm>
            <a:off x="2662518" y="2813294"/>
            <a:ext cx="1277914" cy="369332"/>
          </a:xfrm>
          <a:prstGeom prst="rect">
            <a:avLst/>
          </a:prstGeom>
          <a:noFill/>
        </p:spPr>
        <p:txBody>
          <a:bodyPr wrap="none" rtlCol="0">
            <a:spAutoFit/>
          </a:bodyPr>
          <a:lstStyle/>
          <a:p>
            <a:r>
              <a:rPr lang="en-US" dirty="0" smtClean="0">
                <a:solidFill>
                  <a:prstClr val="black">
                    <a:lumMod val="50000"/>
                    <a:lumOff val="50000"/>
                  </a:prstClr>
                </a:solidFill>
              </a:rPr>
              <a:t>Networking</a:t>
            </a:r>
            <a:endParaRPr lang="en-US" dirty="0">
              <a:solidFill>
                <a:prstClr val="black">
                  <a:lumMod val="50000"/>
                  <a:lumOff val="50000"/>
                </a:prstClr>
              </a:solidFill>
            </a:endParaRPr>
          </a:p>
        </p:txBody>
      </p:sp>
      <p:sp>
        <p:nvSpPr>
          <p:cNvPr id="4" name="TextBox 3"/>
          <p:cNvSpPr txBox="1"/>
          <p:nvPr/>
        </p:nvSpPr>
        <p:spPr>
          <a:xfrm>
            <a:off x="1586544" y="3861989"/>
            <a:ext cx="1208279" cy="369332"/>
          </a:xfrm>
          <a:prstGeom prst="rect">
            <a:avLst/>
          </a:prstGeom>
          <a:noFill/>
        </p:spPr>
        <p:txBody>
          <a:bodyPr wrap="none" rtlCol="0">
            <a:spAutoFit/>
          </a:bodyPr>
          <a:lstStyle/>
          <a:p>
            <a:r>
              <a:rPr lang="en-US" dirty="0" smtClean="0">
                <a:solidFill>
                  <a:prstClr val="black">
                    <a:lumMod val="50000"/>
                    <a:lumOff val="50000"/>
                  </a:prstClr>
                </a:solidFill>
              </a:rPr>
              <a:t>Leadership</a:t>
            </a:r>
            <a:endParaRPr lang="en-US" dirty="0">
              <a:solidFill>
                <a:prstClr val="black">
                  <a:lumMod val="50000"/>
                  <a:lumOff val="50000"/>
                </a:prstClr>
              </a:solidFill>
            </a:endParaRPr>
          </a:p>
        </p:txBody>
      </p:sp>
      <p:sp>
        <p:nvSpPr>
          <p:cNvPr id="5" name="TextBox 4"/>
          <p:cNvSpPr txBox="1"/>
          <p:nvPr/>
        </p:nvSpPr>
        <p:spPr>
          <a:xfrm>
            <a:off x="7061107" y="3805224"/>
            <a:ext cx="1077283" cy="369332"/>
          </a:xfrm>
          <a:prstGeom prst="rect">
            <a:avLst/>
          </a:prstGeom>
          <a:noFill/>
        </p:spPr>
        <p:txBody>
          <a:bodyPr wrap="none" rtlCol="0">
            <a:spAutoFit/>
          </a:bodyPr>
          <a:lstStyle/>
          <a:p>
            <a:r>
              <a:rPr lang="en-US" dirty="0" smtClean="0">
                <a:solidFill>
                  <a:prstClr val="black">
                    <a:lumMod val="50000"/>
                    <a:lumOff val="50000"/>
                  </a:prstClr>
                </a:solidFill>
              </a:rPr>
              <a:t>Creativity</a:t>
            </a:r>
            <a:endParaRPr lang="en-US" dirty="0">
              <a:solidFill>
                <a:prstClr val="black">
                  <a:lumMod val="50000"/>
                  <a:lumOff val="50000"/>
                </a:prstClr>
              </a:solidFill>
            </a:endParaRPr>
          </a:p>
        </p:txBody>
      </p:sp>
      <p:sp>
        <p:nvSpPr>
          <p:cNvPr id="6" name="TextBox 5"/>
          <p:cNvSpPr txBox="1"/>
          <p:nvPr/>
        </p:nvSpPr>
        <p:spPr>
          <a:xfrm>
            <a:off x="7116634" y="1466916"/>
            <a:ext cx="1307794" cy="369332"/>
          </a:xfrm>
          <a:prstGeom prst="rect">
            <a:avLst/>
          </a:prstGeom>
          <a:noFill/>
        </p:spPr>
        <p:txBody>
          <a:bodyPr wrap="none" rtlCol="0">
            <a:spAutoFit/>
          </a:bodyPr>
          <a:lstStyle/>
          <a:p>
            <a:r>
              <a:rPr lang="en-US" dirty="0" smtClean="0">
                <a:solidFill>
                  <a:prstClr val="black">
                    <a:lumMod val="50000"/>
                    <a:lumOff val="50000"/>
                  </a:prstClr>
                </a:solidFill>
              </a:rPr>
              <a:t>Self-efficacy</a:t>
            </a:r>
            <a:endParaRPr lang="en-US" dirty="0">
              <a:solidFill>
                <a:prstClr val="black">
                  <a:lumMod val="50000"/>
                  <a:lumOff val="50000"/>
                </a:prstClr>
              </a:solidFill>
            </a:endParaRPr>
          </a:p>
        </p:txBody>
      </p:sp>
      <p:sp>
        <p:nvSpPr>
          <p:cNvPr id="8" name="TextBox 7"/>
          <p:cNvSpPr txBox="1"/>
          <p:nvPr/>
        </p:nvSpPr>
        <p:spPr>
          <a:xfrm>
            <a:off x="467544" y="1340147"/>
            <a:ext cx="1954125" cy="369332"/>
          </a:xfrm>
          <a:prstGeom prst="rect">
            <a:avLst/>
          </a:prstGeom>
          <a:noFill/>
        </p:spPr>
        <p:txBody>
          <a:bodyPr wrap="none" rtlCol="0">
            <a:spAutoFit/>
          </a:bodyPr>
          <a:lstStyle/>
          <a:p>
            <a:r>
              <a:rPr lang="en-US" dirty="0" smtClean="0">
                <a:solidFill>
                  <a:prstClr val="black">
                    <a:lumMod val="50000"/>
                    <a:lumOff val="50000"/>
                  </a:prstClr>
                </a:solidFill>
              </a:rPr>
              <a:t>Interpersonal Skills</a:t>
            </a:r>
            <a:endParaRPr lang="en-US" dirty="0">
              <a:solidFill>
                <a:prstClr val="black">
                  <a:lumMod val="50000"/>
                  <a:lumOff val="50000"/>
                </a:prstClr>
              </a:solidFill>
            </a:endParaRPr>
          </a:p>
        </p:txBody>
      </p:sp>
      <p:sp>
        <p:nvSpPr>
          <p:cNvPr id="10" name="TextBox 9"/>
          <p:cNvSpPr txBox="1"/>
          <p:nvPr/>
        </p:nvSpPr>
        <p:spPr>
          <a:xfrm>
            <a:off x="467544" y="2601068"/>
            <a:ext cx="1120115" cy="369332"/>
          </a:xfrm>
          <a:prstGeom prst="rect">
            <a:avLst/>
          </a:prstGeom>
          <a:noFill/>
        </p:spPr>
        <p:txBody>
          <a:bodyPr wrap="none" rtlCol="0">
            <a:spAutoFit/>
          </a:bodyPr>
          <a:lstStyle/>
          <a:p>
            <a:r>
              <a:rPr lang="en-US" dirty="0" smtClean="0">
                <a:solidFill>
                  <a:prstClr val="black">
                    <a:lumMod val="50000"/>
                    <a:lumOff val="50000"/>
                  </a:prstClr>
                </a:solidFill>
              </a:rPr>
              <a:t>Resilience</a:t>
            </a:r>
            <a:endParaRPr lang="en-US" dirty="0">
              <a:solidFill>
                <a:prstClr val="black">
                  <a:lumMod val="50000"/>
                  <a:lumOff val="50000"/>
                </a:prstClr>
              </a:solidFill>
            </a:endParaRPr>
          </a:p>
        </p:txBody>
      </p:sp>
      <p:sp>
        <p:nvSpPr>
          <p:cNvPr id="13" name="TextBox 12"/>
          <p:cNvSpPr txBox="1"/>
          <p:nvPr/>
        </p:nvSpPr>
        <p:spPr>
          <a:xfrm>
            <a:off x="2058980" y="5740219"/>
            <a:ext cx="1677447" cy="369332"/>
          </a:xfrm>
          <a:prstGeom prst="rect">
            <a:avLst/>
          </a:prstGeom>
          <a:noFill/>
        </p:spPr>
        <p:txBody>
          <a:bodyPr wrap="none" rtlCol="0">
            <a:spAutoFit/>
          </a:bodyPr>
          <a:lstStyle/>
          <a:p>
            <a:r>
              <a:rPr lang="en-US" dirty="0" smtClean="0">
                <a:solidFill>
                  <a:prstClr val="black">
                    <a:lumMod val="50000"/>
                    <a:lumOff val="50000"/>
                  </a:prstClr>
                </a:solidFill>
              </a:rPr>
              <a:t>Locus of control</a:t>
            </a:r>
            <a:endParaRPr lang="en-US" dirty="0">
              <a:solidFill>
                <a:prstClr val="black">
                  <a:lumMod val="50000"/>
                  <a:lumOff val="50000"/>
                </a:prstClr>
              </a:solidFill>
            </a:endParaRPr>
          </a:p>
        </p:txBody>
      </p:sp>
      <p:sp>
        <p:nvSpPr>
          <p:cNvPr id="14" name="TextBox 13"/>
          <p:cNvSpPr txBox="1"/>
          <p:nvPr/>
        </p:nvSpPr>
        <p:spPr>
          <a:xfrm>
            <a:off x="5356198" y="4849041"/>
            <a:ext cx="2343014" cy="369332"/>
          </a:xfrm>
          <a:prstGeom prst="rect">
            <a:avLst/>
          </a:prstGeom>
          <a:noFill/>
        </p:spPr>
        <p:txBody>
          <a:bodyPr wrap="none" rtlCol="0">
            <a:spAutoFit/>
          </a:bodyPr>
          <a:lstStyle/>
          <a:p>
            <a:r>
              <a:rPr lang="en-US" dirty="0" smtClean="0">
                <a:solidFill>
                  <a:prstClr val="black">
                    <a:lumMod val="50000"/>
                    <a:lumOff val="50000"/>
                  </a:prstClr>
                </a:solidFill>
              </a:rPr>
              <a:t>Tolerance of Ambiguity</a:t>
            </a:r>
            <a:endParaRPr lang="en-US" dirty="0">
              <a:solidFill>
                <a:prstClr val="black">
                  <a:lumMod val="50000"/>
                  <a:lumOff val="50000"/>
                </a:prstClr>
              </a:solidFill>
            </a:endParaRPr>
          </a:p>
        </p:txBody>
      </p:sp>
      <p:sp>
        <p:nvSpPr>
          <p:cNvPr id="15" name="TextBox 14"/>
          <p:cNvSpPr txBox="1"/>
          <p:nvPr/>
        </p:nvSpPr>
        <p:spPr>
          <a:xfrm>
            <a:off x="4490547" y="482063"/>
            <a:ext cx="2636106" cy="369332"/>
          </a:xfrm>
          <a:prstGeom prst="rect">
            <a:avLst/>
          </a:prstGeom>
          <a:noFill/>
        </p:spPr>
        <p:txBody>
          <a:bodyPr wrap="none" rtlCol="0">
            <a:spAutoFit/>
          </a:bodyPr>
          <a:lstStyle/>
          <a:p>
            <a:r>
              <a:rPr lang="en-US" dirty="0" smtClean="0">
                <a:solidFill>
                  <a:prstClr val="black">
                    <a:lumMod val="50000"/>
                    <a:lumOff val="50000"/>
                  </a:prstClr>
                </a:solidFill>
              </a:rPr>
              <a:t>Alertness to opportunities</a:t>
            </a:r>
            <a:endParaRPr lang="en-US" dirty="0">
              <a:solidFill>
                <a:prstClr val="black">
                  <a:lumMod val="50000"/>
                  <a:lumOff val="50000"/>
                </a:prstClr>
              </a:solidFill>
            </a:endParaRPr>
          </a:p>
        </p:txBody>
      </p:sp>
      <p:sp>
        <p:nvSpPr>
          <p:cNvPr id="16" name="TextBox 15"/>
          <p:cNvSpPr txBox="1"/>
          <p:nvPr/>
        </p:nvSpPr>
        <p:spPr>
          <a:xfrm>
            <a:off x="1284790" y="601884"/>
            <a:ext cx="2507161" cy="369332"/>
          </a:xfrm>
          <a:prstGeom prst="rect">
            <a:avLst/>
          </a:prstGeom>
          <a:noFill/>
        </p:spPr>
        <p:txBody>
          <a:bodyPr wrap="none" rtlCol="0">
            <a:spAutoFit/>
          </a:bodyPr>
          <a:lstStyle/>
          <a:p>
            <a:r>
              <a:rPr lang="en-US" dirty="0" smtClean="0">
                <a:solidFill>
                  <a:prstClr val="black">
                    <a:lumMod val="50000"/>
                    <a:lumOff val="50000"/>
                  </a:prstClr>
                </a:solidFill>
              </a:rPr>
              <a:t>Opportunity exploitation</a:t>
            </a:r>
            <a:endParaRPr lang="en-US" dirty="0">
              <a:solidFill>
                <a:prstClr val="black">
                  <a:lumMod val="50000"/>
                  <a:lumOff val="50000"/>
                </a:prstClr>
              </a:solidFill>
            </a:endParaRPr>
          </a:p>
        </p:txBody>
      </p:sp>
      <p:sp>
        <p:nvSpPr>
          <p:cNvPr id="17" name="TextBox 16"/>
          <p:cNvSpPr txBox="1"/>
          <p:nvPr/>
        </p:nvSpPr>
        <p:spPr>
          <a:xfrm>
            <a:off x="253386" y="4753578"/>
            <a:ext cx="2284984" cy="369332"/>
          </a:xfrm>
          <a:prstGeom prst="rect">
            <a:avLst/>
          </a:prstGeom>
          <a:noFill/>
        </p:spPr>
        <p:txBody>
          <a:bodyPr wrap="none" rtlCol="0">
            <a:spAutoFit/>
          </a:bodyPr>
          <a:lstStyle/>
          <a:p>
            <a:r>
              <a:rPr lang="en-US" dirty="0" smtClean="0">
                <a:solidFill>
                  <a:prstClr val="black">
                    <a:lumMod val="50000"/>
                    <a:lumOff val="50000"/>
                  </a:prstClr>
                </a:solidFill>
              </a:rPr>
              <a:t>Increase in confidence</a:t>
            </a:r>
            <a:endParaRPr lang="en-US" dirty="0">
              <a:solidFill>
                <a:prstClr val="black">
                  <a:lumMod val="50000"/>
                  <a:lumOff val="50000"/>
                </a:prstClr>
              </a:solidFill>
            </a:endParaRPr>
          </a:p>
        </p:txBody>
      </p:sp>
      <p:sp>
        <p:nvSpPr>
          <p:cNvPr id="18" name="TextBox 17"/>
          <p:cNvSpPr txBox="1"/>
          <p:nvPr/>
        </p:nvSpPr>
        <p:spPr>
          <a:xfrm>
            <a:off x="4572000" y="3294352"/>
            <a:ext cx="1433341" cy="369332"/>
          </a:xfrm>
          <a:prstGeom prst="rect">
            <a:avLst/>
          </a:prstGeom>
          <a:noFill/>
        </p:spPr>
        <p:txBody>
          <a:bodyPr wrap="none" rtlCol="0">
            <a:spAutoFit/>
          </a:bodyPr>
          <a:lstStyle/>
          <a:p>
            <a:r>
              <a:rPr lang="en-US" dirty="0" smtClean="0">
                <a:solidFill>
                  <a:prstClr val="black">
                    <a:lumMod val="50000"/>
                    <a:lumOff val="50000"/>
                  </a:prstClr>
                </a:solidFill>
              </a:rPr>
              <a:t>Perseverance</a:t>
            </a:r>
            <a:endParaRPr lang="en-US" dirty="0">
              <a:solidFill>
                <a:prstClr val="black">
                  <a:lumMod val="50000"/>
                  <a:lumOff val="50000"/>
                </a:prstClr>
              </a:solidFill>
            </a:endParaRPr>
          </a:p>
        </p:txBody>
      </p:sp>
      <p:sp>
        <p:nvSpPr>
          <p:cNvPr id="19" name="TextBox 18"/>
          <p:cNvSpPr txBox="1"/>
          <p:nvPr/>
        </p:nvSpPr>
        <p:spPr>
          <a:xfrm>
            <a:off x="4877756" y="5965948"/>
            <a:ext cx="2351606" cy="369332"/>
          </a:xfrm>
          <a:prstGeom prst="rect">
            <a:avLst/>
          </a:prstGeom>
          <a:noFill/>
        </p:spPr>
        <p:txBody>
          <a:bodyPr wrap="none" rtlCol="0">
            <a:spAutoFit/>
          </a:bodyPr>
          <a:lstStyle/>
          <a:p>
            <a:r>
              <a:rPr lang="en-US" dirty="0" smtClean="0">
                <a:solidFill>
                  <a:prstClr val="black">
                    <a:lumMod val="50000"/>
                    <a:lumOff val="50000"/>
                  </a:prstClr>
                </a:solidFill>
              </a:rPr>
              <a:t>Propensity to take risks</a:t>
            </a:r>
            <a:endParaRPr lang="en-US" dirty="0">
              <a:solidFill>
                <a:prstClr val="black">
                  <a:lumMod val="50000"/>
                  <a:lumOff val="50000"/>
                </a:prstClr>
              </a:solidFill>
            </a:endParaRPr>
          </a:p>
        </p:txBody>
      </p:sp>
      <p:sp>
        <p:nvSpPr>
          <p:cNvPr id="20" name="TextBox 19"/>
          <p:cNvSpPr txBox="1"/>
          <p:nvPr/>
        </p:nvSpPr>
        <p:spPr>
          <a:xfrm>
            <a:off x="6293205" y="2697959"/>
            <a:ext cx="2613088" cy="369332"/>
          </a:xfrm>
          <a:prstGeom prst="rect">
            <a:avLst/>
          </a:prstGeom>
          <a:noFill/>
        </p:spPr>
        <p:txBody>
          <a:bodyPr wrap="none" rtlCol="0">
            <a:spAutoFit/>
          </a:bodyPr>
          <a:lstStyle/>
          <a:p>
            <a:r>
              <a:rPr lang="en-US" dirty="0" smtClean="0">
                <a:solidFill>
                  <a:prstClr val="black">
                    <a:lumMod val="50000"/>
                    <a:lumOff val="50000"/>
                  </a:prstClr>
                </a:solidFill>
              </a:rPr>
              <a:t>Any others</a:t>
            </a:r>
            <a:r>
              <a:rPr lang="is-IS" dirty="0" smtClean="0">
                <a:solidFill>
                  <a:prstClr val="black">
                    <a:lumMod val="50000"/>
                    <a:lumOff val="50000"/>
                  </a:prstClr>
                </a:solidFill>
              </a:rPr>
              <a:t>…(please state)</a:t>
            </a:r>
            <a:endParaRPr lang="en-US" dirty="0">
              <a:solidFill>
                <a:prstClr val="black">
                  <a:lumMod val="50000"/>
                  <a:lumOff val="50000"/>
                </a:prstClr>
              </a:solidFill>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8</a:t>
            </a:fld>
            <a:endParaRPr lang="en-GB" sz="1200" dirty="0">
              <a:solidFill>
                <a:srgbClr val="0000FF"/>
              </a:solidFill>
              <a:latin typeface="Arial Black" pitchFamily="34" charset="0"/>
            </a:endParaRPr>
          </a:p>
        </p:txBody>
      </p:sp>
      <p:grpSp>
        <p:nvGrpSpPr>
          <p:cNvPr id="13" name="Group 12"/>
          <p:cNvGrpSpPr/>
          <p:nvPr/>
        </p:nvGrpSpPr>
        <p:grpSpPr>
          <a:xfrm>
            <a:off x="3289459" y="116632"/>
            <a:ext cx="5877470" cy="6360368"/>
            <a:chOff x="0" y="0"/>
            <a:chExt cx="7529305" cy="7511995"/>
          </a:xfrm>
        </p:grpSpPr>
        <p:graphicFrame>
          <p:nvGraphicFramePr>
            <p:cNvPr id="14" name="Chart 13"/>
            <p:cNvGraphicFramePr/>
            <p:nvPr>
              <p:extLst>
                <p:ext uri="{D42A27DB-BD31-4B8C-83A1-F6EECF244321}">
                  <p14:modId xmlns:p14="http://schemas.microsoft.com/office/powerpoint/2010/main" val="343392776"/>
                </p:ext>
              </p:extLst>
            </p:nvPr>
          </p:nvGraphicFramePr>
          <p:xfrm>
            <a:off x="0" y="0"/>
            <a:ext cx="6918960" cy="4101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849192331"/>
                </p:ext>
              </p:extLst>
            </p:nvPr>
          </p:nvGraphicFramePr>
          <p:xfrm>
            <a:off x="4074444" y="765414"/>
            <a:ext cx="3454861" cy="3233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612250" y="3840480"/>
            <a:ext cx="3293745" cy="35299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3824577" y="3808675"/>
            <a:ext cx="3632835" cy="3703320"/>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2" name="Content Placeholder 1"/>
          <p:cNvGraphicFramePr>
            <a:graphicFrameLocks noGrp="1"/>
          </p:cNvGraphicFramePr>
          <p:nvPr>
            <p:ph idx="1"/>
            <p:extLst>
              <p:ext uri="{D42A27DB-BD31-4B8C-83A1-F6EECF244321}">
                <p14:modId xmlns:p14="http://schemas.microsoft.com/office/powerpoint/2010/main" val="783987143"/>
              </p:ext>
            </p:extLst>
          </p:nvPr>
        </p:nvGraphicFramePr>
        <p:xfrm>
          <a:off x="35496" y="1593678"/>
          <a:ext cx="3600400" cy="3312370"/>
        </p:xfrm>
        <a:graphic>
          <a:graphicData uri="http://schemas.openxmlformats.org/drawingml/2006/table">
            <a:tbl>
              <a:tblPr firstRow="1" firstCol="1" bandRow="1">
                <a:tableStyleId>{5C22544A-7EE6-4342-B048-85BDC9FD1C3A}</a:tableStyleId>
              </a:tblPr>
              <a:tblGrid>
                <a:gridCol w="1348845">
                  <a:extLst>
                    <a:ext uri="{9D8B030D-6E8A-4147-A177-3AD203B41FA5}">
                      <a16:colId xmlns:a16="http://schemas.microsoft.com/office/drawing/2014/main" val="20000"/>
                    </a:ext>
                  </a:extLst>
                </a:gridCol>
                <a:gridCol w="707554">
                  <a:extLst>
                    <a:ext uri="{9D8B030D-6E8A-4147-A177-3AD203B41FA5}">
                      <a16:colId xmlns:a16="http://schemas.microsoft.com/office/drawing/2014/main" val="20001"/>
                    </a:ext>
                  </a:extLst>
                </a:gridCol>
                <a:gridCol w="643560">
                  <a:extLst>
                    <a:ext uri="{9D8B030D-6E8A-4147-A177-3AD203B41FA5}">
                      <a16:colId xmlns:a16="http://schemas.microsoft.com/office/drawing/2014/main" val="20002"/>
                    </a:ext>
                  </a:extLst>
                </a:gridCol>
                <a:gridCol w="900441">
                  <a:extLst>
                    <a:ext uri="{9D8B030D-6E8A-4147-A177-3AD203B41FA5}">
                      <a16:colId xmlns:a16="http://schemas.microsoft.com/office/drawing/2014/main" val="20003"/>
                    </a:ext>
                  </a:extLst>
                </a:gridCol>
              </a:tblGrid>
              <a:tr h="662474">
                <a:tc>
                  <a:txBody>
                    <a:bodyPr/>
                    <a:lstStyle/>
                    <a:p>
                      <a:pPr>
                        <a:lnSpc>
                          <a:spcPct val="107000"/>
                        </a:lnSpc>
                        <a:spcAft>
                          <a:spcPts val="800"/>
                        </a:spcAft>
                      </a:pPr>
                      <a:r>
                        <a:rPr lang="en-GB" sz="1000">
                          <a:effectLst/>
                        </a:rPr>
                        <a:t> </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dirty="0">
                          <a:effectLst/>
                        </a:rPr>
                        <a:t>Male</a:t>
                      </a:r>
                      <a:endParaRPr lang="en-US" sz="1100" dirty="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Female</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Unknown/Other</a:t>
                      </a:r>
                      <a:endParaRPr lang="en-US" sz="1100">
                        <a:effectLst/>
                        <a:latin typeface="Calibri" charset="0"/>
                        <a:ea typeface="等线" charset="-122"/>
                        <a:cs typeface="Arial" charset="0"/>
                      </a:endParaRPr>
                    </a:p>
                  </a:txBody>
                  <a:tcPr marL="68580" marR="68580" marT="0" marB="0"/>
                </a:tc>
                <a:extLst>
                  <a:ext uri="{0D108BD9-81ED-4DB2-BD59-A6C34878D82A}">
                    <a16:rowId xmlns:a16="http://schemas.microsoft.com/office/drawing/2014/main" val="10000"/>
                  </a:ext>
                </a:extLst>
              </a:tr>
              <a:tr h="662474">
                <a:tc>
                  <a:txBody>
                    <a:bodyPr/>
                    <a:lstStyle/>
                    <a:p>
                      <a:pPr>
                        <a:lnSpc>
                          <a:spcPct val="107000"/>
                        </a:lnSpc>
                        <a:spcAft>
                          <a:spcPts val="800"/>
                        </a:spcAft>
                      </a:pPr>
                      <a:r>
                        <a:rPr lang="en-GB" sz="1000">
                          <a:effectLst/>
                        </a:rPr>
                        <a:t>Non-Engagement (Pre)</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27 (37.5%)</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44 (61.1%)</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1 (1.4%)</a:t>
                      </a:r>
                      <a:endParaRPr lang="en-US" sz="1100">
                        <a:effectLst/>
                        <a:latin typeface="Calibri" charset="0"/>
                        <a:ea typeface="等线" charset="-122"/>
                        <a:cs typeface="Arial" charset="0"/>
                      </a:endParaRPr>
                    </a:p>
                  </a:txBody>
                  <a:tcPr marL="68580" marR="68580" marT="0" marB="0"/>
                </a:tc>
                <a:extLst>
                  <a:ext uri="{0D108BD9-81ED-4DB2-BD59-A6C34878D82A}">
                    <a16:rowId xmlns:a16="http://schemas.microsoft.com/office/drawing/2014/main" val="10001"/>
                  </a:ext>
                </a:extLst>
              </a:tr>
              <a:tr h="662474">
                <a:tc>
                  <a:txBody>
                    <a:bodyPr/>
                    <a:lstStyle/>
                    <a:p>
                      <a:pPr>
                        <a:lnSpc>
                          <a:spcPct val="107000"/>
                        </a:lnSpc>
                        <a:spcAft>
                          <a:spcPts val="800"/>
                        </a:spcAft>
                      </a:pPr>
                      <a:r>
                        <a:rPr lang="en-GB" sz="1000">
                          <a:effectLst/>
                        </a:rPr>
                        <a:t>Non-Engagement (Post)</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14 (45.2%)</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dirty="0">
                          <a:effectLst/>
                        </a:rPr>
                        <a:t>16 (51.6%)</a:t>
                      </a:r>
                      <a:endParaRPr lang="en-US" sz="1100" dirty="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1 (3.2%)</a:t>
                      </a:r>
                      <a:endParaRPr lang="en-US" sz="1100">
                        <a:effectLst/>
                        <a:latin typeface="Calibri" charset="0"/>
                        <a:ea typeface="等线" charset="-122"/>
                        <a:cs typeface="Arial" charset="0"/>
                      </a:endParaRPr>
                    </a:p>
                  </a:txBody>
                  <a:tcPr marL="68580" marR="68580" marT="0" marB="0"/>
                </a:tc>
                <a:extLst>
                  <a:ext uri="{0D108BD9-81ED-4DB2-BD59-A6C34878D82A}">
                    <a16:rowId xmlns:a16="http://schemas.microsoft.com/office/drawing/2014/main" val="10002"/>
                  </a:ext>
                </a:extLst>
              </a:tr>
              <a:tr h="662474">
                <a:tc>
                  <a:txBody>
                    <a:bodyPr/>
                    <a:lstStyle/>
                    <a:p>
                      <a:pPr>
                        <a:lnSpc>
                          <a:spcPct val="107000"/>
                        </a:lnSpc>
                        <a:spcAft>
                          <a:spcPts val="800"/>
                        </a:spcAft>
                      </a:pPr>
                      <a:r>
                        <a:rPr lang="en-GB" sz="1000">
                          <a:effectLst/>
                        </a:rPr>
                        <a:t>Enterprise Engagement (Pre)</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48 (40.3%)</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70 (58.8%)</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1 (0.8%)</a:t>
                      </a:r>
                      <a:endParaRPr lang="en-US" sz="1100">
                        <a:effectLst/>
                        <a:latin typeface="Calibri" charset="0"/>
                        <a:ea typeface="等线" charset="-122"/>
                        <a:cs typeface="Arial" charset="0"/>
                      </a:endParaRPr>
                    </a:p>
                  </a:txBody>
                  <a:tcPr marL="68580" marR="68580" marT="0" marB="0"/>
                </a:tc>
                <a:extLst>
                  <a:ext uri="{0D108BD9-81ED-4DB2-BD59-A6C34878D82A}">
                    <a16:rowId xmlns:a16="http://schemas.microsoft.com/office/drawing/2014/main" val="10003"/>
                  </a:ext>
                </a:extLst>
              </a:tr>
              <a:tr h="662474">
                <a:tc>
                  <a:txBody>
                    <a:bodyPr/>
                    <a:lstStyle/>
                    <a:p>
                      <a:pPr>
                        <a:lnSpc>
                          <a:spcPct val="107000"/>
                        </a:lnSpc>
                        <a:spcAft>
                          <a:spcPts val="800"/>
                        </a:spcAft>
                      </a:pPr>
                      <a:r>
                        <a:rPr lang="en-GB" sz="1000">
                          <a:effectLst/>
                        </a:rPr>
                        <a:t>Enterprise Engagement (Post)</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18 (30.5%)</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a:effectLst/>
                        </a:rPr>
                        <a:t>32 (54.2%)</a:t>
                      </a:r>
                      <a:endParaRPr lang="en-US" sz="1100">
                        <a:effectLst/>
                        <a:latin typeface="Calibri" charset="0"/>
                        <a:ea typeface="等线" charset="-122"/>
                        <a:cs typeface="Arial" charset="0"/>
                      </a:endParaRPr>
                    </a:p>
                  </a:txBody>
                  <a:tcPr marL="68580" marR="68580" marT="0" marB="0"/>
                </a:tc>
                <a:tc>
                  <a:txBody>
                    <a:bodyPr/>
                    <a:lstStyle/>
                    <a:p>
                      <a:pPr>
                        <a:lnSpc>
                          <a:spcPct val="107000"/>
                        </a:lnSpc>
                        <a:spcAft>
                          <a:spcPts val="800"/>
                        </a:spcAft>
                      </a:pPr>
                      <a:r>
                        <a:rPr lang="en-GB" sz="1000" dirty="0">
                          <a:effectLst/>
                        </a:rPr>
                        <a:t>9 (15.3%)</a:t>
                      </a:r>
                      <a:endParaRPr lang="en-US" sz="1100" dirty="0">
                        <a:effectLst/>
                        <a:latin typeface="Calibri" charset="0"/>
                        <a:ea typeface="等线" charset="-122"/>
                        <a:cs typeface="Arial" charset="0"/>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77000"/>
            <a:ext cx="9144000" cy="381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title"/>
          </p:nvPr>
        </p:nvSpPr>
        <p:spPr/>
        <p:txBody>
          <a:bodyPr>
            <a:normAutofit fontScale="90000"/>
          </a:bodyPr>
          <a:lstStyle/>
          <a:p>
            <a:r>
              <a:rPr lang="en-US" b="1" dirty="0" smtClean="0">
                <a:solidFill>
                  <a:srgbClr val="00B0F0"/>
                </a:solidFill>
              </a:rPr>
              <a:t>Expectations of Extra-curricular Enterprise Activities</a:t>
            </a:r>
            <a:endParaRPr lang="en-US" b="1" dirty="0">
              <a:solidFill>
                <a:srgbClr val="00B0F0"/>
              </a:solidFill>
            </a:endParaRPr>
          </a:p>
        </p:txBody>
      </p:sp>
      <p:sp>
        <p:nvSpPr>
          <p:cNvPr id="10" name="Content Placeholder 9"/>
          <p:cNvSpPr>
            <a:spLocks noGrp="1"/>
          </p:cNvSpPr>
          <p:nvPr>
            <p:ph idx="1"/>
          </p:nvPr>
        </p:nvSpPr>
        <p:spPr>
          <a:xfrm>
            <a:off x="1143000" y="1600200"/>
            <a:ext cx="7391400" cy="4525963"/>
          </a:xfrm>
        </p:spPr>
        <p:txBody>
          <a:bodyPr/>
          <a:lstStyle/>
          <a:p>
            <a:endParaRPr lang="en-US" dirty="0" smtClean="0"/>
          </a:p>
          <a:p>
            <a:pPr marL="0" indent="0">
              <a:buNone/>
            </a:pPr>
            <a:endParaRPr lang="en-US" dirty="0" smtClean="0"/>
          </a:p>
        </p:txBody>
      </p:sp>
      <p:sp>
        <p:nvSpPr>
          <p:cNvPr id="7" name="Slide Number Placeholder 5"/>
          <p:cNvSpPr txBox="1">
            <a:spLocks/>
          </p:cNvSpPr>
          <p:nvPr/>
        </p:nvSpPr>
        <p:spPr>
          <a:xfrm>
            <a:off x="8028384" y="6401221"/>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a:t>
            </a:r>
            <a:r>
              <a:rPr lang="en-GB" sz="1200" dirty="0" smtClean="0">
                <a:solidFill>
                  <a:srgbClr val="0000FF"/>
                </a:solidFill>
                <a:latin typeface="Arial Black" pitchFamily="34" charset="0"/>
              </a:rPr>
              <a:t>f 20</a:t>
            </a:r>
          </a:p>
        </p:txBody>
      </p:sp>
      <p:cxnSp>
        <p:nvCxnSpPr>
          <p:cNvPr id="9" name="Straight Connector 8"/>
          <p:cNvCxnSpPr/>
          <p:nvPr/>
        </p:nvCxnSpPr>
        <p:spPr>
          <a:xfrm>
            <a:off x="35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7884368" y="6401221"/>
            <a:ext cx="432048" cy="412155"/>
          </a:xfrm>
          <a:prstGeom prst="rect">
            <a:avLst/>
          </a:prstGeom>
        </p:spPr>
        <p:txBody>
          <a:bodyPr vert="horz" lIns="91440" tIns="45720" rIns="91440" bIns="45720" rtlCol="0" anchor="ctr"/>
          <a:lstStyle/>
          <a:p>
            <a:pPr algn="r">
              <a:defRPr/>
            </a:pPr>
            <a:fld id="{1EC248AB-E565-412B-9D95-9B07D6A4F3F3}" type="slidenum">
              <a:rPr lang="en-GB" sz="1200" smtClean="0">
                <a:solidFill>
                  <a:srgbClr val="0000FF"/>
                </a:solidFill>
                <a:latin typeface="Arial Black" pitchFamily="34" charset="0"/>
              </a:rPr>
              <a:pPr algn="r">
                <a:defRPr/>
              </a:pPr>
              <a:t>9</a:t>
            </a:fld>
            <a:endParaRPr lang="en-GB" sz="1200" dirty="0">
              <a:solidFill>
                <a:srgbClr val="0000FF"/>
              </a:solidFill>
              <a:latin typeface="Arial Black"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2646208"/>
              </p:ext>
            </p:extLst>
          </p:nvPr>
        </p:nvGraphicFramePr>
        <p:xfrm>
          <a:off x="899592" y="1844826"/>
          <a:ext cx="7272809" cy="4032445"/>
        </p:xfrm>
        <a:graphic>
          <a:graphicData uri="http://schemas.openxmlformats.org/drawingml/2006/table">
            <a:tbl>
              <a:tblPr firstRow="1" firstCol="1" bandRow="1">
                <a:tableStyleId>{5C22544A-7EE6-4342-B048-85BDC9FD1C3A}</a:tableStyleId>
              </a:tblPr>
              <a:tblGrid>
                <a:gridCol w="3003754">
                  <a:extLst>
                    <a:ext uri="{9D8B030D-6E8A-4147-A177-3AD203B41FA5}">
                      <a16:colId xmlns:a16="http://schemas.microsoft.com/office/drawing/2014/main" val="20000"/>
                    </a:ext>
                  </a:extLst>
                </a:gridCol>
                <a:gridCol w="1131750">
                  <a:extLst>
                    <a:ext uri="{9D8B030D-6E8A-4147-A177-3AD203B41FA5}">
                      <a16:colId xmlns:a16="http://schemas.microsoft.com/office/drawing/2014/main" val="20001"/>
                    </a:ext>
                  </a:extLst>
                </a:gridCol>
                <a:gridCol w="3137305">
                  <a:extLst>
                    <a:ext uri="{9D8B030D-6E8A-4147-A177-3AD203B41FA5}">
                      <a16:colId xmlns:a16="http://schemas.microsoft.com/office/drawing/2014/main" val="20002"/>
                    </a:ext>
                  </a:extLst>
                </a:gridCol>
              </a:tblGrid>
              <a:tr h="502629">
                <a:tc>
                  <a:txBody>
                    <a:bodyPr/>
                    <a:lstStyle/>
                    <a:p>
                      <a:pPr algn="l">
                        <a:lnSpc>
                          <a:spcPct val="107000"/>
                        </a:lnSpc>
                        <a:spcAft>
                          <a:spcPts val="800"/>
                        </a:spcAft>
                      </a:pPr>
                      <a:r>
                        <a:rPr lang="en-GB" sz="1000">
                          <a:effectLst/>
                        </a:rPr>
                        <a:t>Category </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Number of Respondents</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Examples</a:t>
                      </a:r>
                      <a:endParaRPr lang="en-US" sz="110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0"/>
                  </a:ext>
                </a:extLst>
              </a:tr>
              <a:tr h="1016670">
                <a:tc>
                  <a:txBody>
                    <a:bodyPr/>
                    <a:lstStyle/>
                    <a:p>
                      <a:pPr algn="l">
                        <a:lnSpc>
                          <a:spcPct val="107000"/>
                        </a:lnSpc>
                        <a:spcAft>
                          <a:spcPts val="800"/>
                        </a:spcAft>
                      </a:pPr>
                      <a:r>
                        <a:rPr lang="en-GB" sz="1000">
                          <a:effectLst/>
                        </a:rPr>
                        <a:t>Sustainability, social enterprise or community-focussed expectation </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26</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‘information around enterprise/community projects’, ‘to better my understanding of sustainable business’, ‘a better understanding of social enterprises’</a:t>
                      </a:r>
                      <a:endParaRPr lang="en-US" sz="110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1"/>
                  </a:ext>
                </a:extLst>
              </a:tr>
              <a:tr h="502629">
                <a:tc>
                  <a:txBody>
                    <a:bodyPr/>
                    <a:lstStyle/>
                    <a:p>
                      <a:pPr algn="l">
                        <a:lnSpc>
                          <a:spcPct val="107000"/>
                        </a:lnSpc>
                        <a:spcAft>
                          <a:spcPts val="800"/>
                        </a:spcAft>
                      </a:pPr>
                      <a:r>
                        <a:rPr lang="en-GB" sz="1000">
                          <a:effectLst/>
                        </a:rPr>
                        <a:t>An expectation of primarily enjoyment networking or socializing</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9</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‘fun’, ‘it would be funny’</a:t>
                      </a:r>
                      <a:endParaRPr lang="en-US" sz="110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2"/>
                  </a:ext>
                </a:extLst>
              </a:tr>
              <a:tr h="759649">
                <a:tc>
                  <a:txBody>
                    <a:bodyPr/>
                    <a:lstStyle/>
                    <a:p>
                      <a:pPr algn="l">
                        <a:lnSpc>
                          <a:spcPct val="107000"/>
                        </a:lnSpc>
                        <a:spcAft>
                          <a:spcPts val="800"/>
                        </a:spcAft>
                      </a:pPr>
                      <a:r>
                        <a:rPr lang="en-GB" sz="1000">
                          <a:effectLst/>
                        </a:rPr>
                        <a:t>An aim of gaining career or business skills</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24</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‘to gain insight on how to do better presentations’, ‘develop insight to business world and life as an entrepreneur’</a:t>
                      </a:r>
                      <a:endParaRPr lang="en-US" sz="110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3"/>
                  </a:ext>
                </a:extLst>
              </a:tr>
              <a:tr h="502629">
                <a:tc>
                  <a:txBody>
                    <a:bodyPr/>
                    <a:lstStyle/>
                    <a:p>
                      <a:pPr algn="l">
                        <a:lnSpc>
                          <a:spcPct val="107000"/>
                        </a:lnSpc>
                        <a:spcAft>
                          <a:spcPts val="800"/>
                        </a:spcAft>
                      </a:pPr>
                      <a:r>
                        <a:rPr lang="en-GB" sz="1000">
                          <a:effectLst/>
                        </a:rPr>
                        <a:t>An expectation related to generalized skills or positive experiences</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47</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‘knowledge’, ‘positive way of thinking’, ‘self-development’</a:t>
                      </a:r>
                      <a:endParaRPr lang="en-US" sz="110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4"/>
                  </a:ext>
                </a:extLst>
              </a:tr>
              <a:tr h="502629">
                <a:tc>
                  <a:txBody>
                    <a:bodyPr/>
                    <a:lstStyle/>
                    <a:p>
                      <a:pPr algn="l">
                        <a:lnSpc>
                          <a:spcPct val="107000"/>
                        </a:lnSpc>
                        <a:spcAft>
                          <a:spcPts val="800"/>
                        </a:spcAft>
                      </a:pPr>
                      <a:r>
                        <a:rPr lang="en-GB" sz="1000">
                          <a:effectLst/>
                        </a:rPr>
                        <a:t>No defined aim, or a negative expectation</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4</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‘possibly frustration, but hopefully a pleasant surprise’, ‘open-minded- I’ll find out’</a:t>
                      </a:r>
                      <a:endParaRPr lang="en-US" sz="110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5"/>
                  </a:ext>
                </a:extLst>
              </a:tr>
              <a:tr h="245610">
                <a:tc>
                  <a:txBody>
                    <a:bodyPr/>
                    <a:lstStyle/>
                    <a:p>
                      <a:pPr algn="l">
                        <a:lnSpc>
                          <a:spcPct val="107000"/>
                        </a:lnSpc>
                        <a:spcAft>
                          <a:spcPts val="800"/>
                        </a:spcAft>
                      </a:pPr>
                      <a:r>
                        <a:rPr lang="en-GB" sz="1000">
                          <a:effectLst/>
                        </a:rPr>
                        <a:t>A primarily study-related expectation</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a:effectLst/>
                        </a:rPr>
                        <a:t>0</a:t>
                      </a:r>
                      <a:endParaRPr lang="en-US" sz="1100">
                        <a:effectLst/>
                        <a:latin typeface="Calibri" charset="0"/>
                        <a:ea typeface="等线" charset="-122"/>
                        <a:cs typeface="Arial" charset="0"/>
                      </a:endParaRPr>
                    </a:p>
                  </a:txBody>
                  <a:tcPr marL="68580" marR="68580" marT="0" marB="0" anchor="ctr"/>
                </a:tc>
                <a:tc>
                  <a:txBody>
                    <a:bodyPr/>
                    <a:lstStyle/>
                    <a:p>
                      <a:pPr algn="l">
                        <a:lnSpc>
                          <a:spcPct val="107000"/>
                        </a:lnSpc>
                        <a:spcAft>
                          <a:spcPts val="800"/>
                        </a:spcAft>
                      </a:pPr>
                      <a:r>
                        <a:rPr lang="en-GB" sz="1000" dirty="0">
                          <a:effectLst/>
                        </a:rPr>
                        <a:t>N/A</a:t>
                      </a:r>
                      <a:endParaRPr lang="en-US" sz="1100" dirty="0">
                        <a:effectLst/>
                        <a:latin typeface="Calibri" charset="0"/>
                        <a:ea typeface="等线" charset="-122"/>
                        <a:cs typeface="Arial" charset="0"/>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3052</Words>
  <Application>Microsoft Office PowerPoint</Application>
  <PresentationFormat>On-screen Show (4:3)</PresentationFormat>
  <Paragraphs>260</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等线</vt:lpstr>
      <vt:lpstr>Lucida Handwriting</vt:lpstr>
      <vt:lpstr>Office Theme</vt:lpstr>
      <vt:lpstr>Extra-curricular enterprise activities-exploring the ‘missing perspective’ </vt:lpstr>
      <vt:lpstr>PowerPoint Presentation</vt:lpstr>
      <vt:lpstr>Extra-curricular Enterprise Activities</vt:lpstr>
      <vt:lpstr>PowerPoint Presentation</vt:lpstr>
      <vt:lpstr>PowerPoint Presentation</vt:lpstr>
      <vt:lpstr>PowerPoint Presentation</vt:lpstr>
      <vt:lpstr>PowerPoint Presentation</vt:lpstr>
      <vt:lpstr>PowerPoint Presentation</vt:lpstr>
      <vt:lpstr>Expectations of Extra-curricular Enterprise Activities</vt:lpstr>
      <vt:lpstr>Expectations of extra-curricular activities (Non-enterprise)</vt:lpstr>
      <vt:lpstr>PowerPoint Presentation</vt:lpstr>
      <vt:lpstr>PowerPoint Presentation</vt:lpstr>
      <vt:lpstr>PowerPoint Presentation</vt:lpstr>
      <vt:lpstr>PowerPoint Presentation</vt:lpstr>
      <vt:lpstr>PowerPoint Presentation</vt:lpstr>
      <vt:lpstr>Preliminary Conclusions…</vt:lpstr>
      <vt:lpstr>Further Research…</vt:lpstr>
      <vt:lpstr>Implications for Practice…</vt:lpstr>
      <vt:lpstr>Extra-Curricular Enterprise Activity Workshop Day</vt:lpstr>
      <vt:lpstr>Key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with thanks to;Kevin Hickey</dc:creator>
  <cp:lastModifiedBy>Rogers, Sandra</cp:lastModifiedBy>
  <cp:revision>64</cp:revision>
  <dcterms:created xsi:type="dcterms:W3CDTF">2014-04-08T00:19:39Z</dcterms:created>
  <dcterms:modified xsi:type="dcterms:W3CDTF">2016-09-09T10:20:58Z</dcterms:modified>
</cp:coreProperties>
</file>