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2"/>
  </p:notesMasterIdLst>
  <p:sldIdLst>
    <p:sldId id="256" r:id="rId2"/>
    <p:sldId id="257" r:id="rId3"/>
    <p:sldId id="259" r:id="rId4"/>
    <p:sldId id="260" r:id="rId5"/>
    <p:sldId id="269" r:id="rId6"/>
    <p:sldId id="261" r:id="rId7"/>
    <p:sldId id="263" r:id="rId8"/>
    <p:sldId id="268" r:id="rId9"/>
    <p:sldId id="262" r:id="rId10"/>
    <p:sldId id="258" r:id="rId11"/>
    <p:sldId id="266" r:id="rId12"/>
    <p:sldId id="273" r:id="rId13"/>
    <p:sldId id="267" r:id="rId14"/>
    <p:sldId id="265" r:id="rId15"/>
    <p:sldId id="264" r:id="rId16"/>
    <p:sldId id="270" r:id="rId17"/>
    <p:sldId id="274" r:id="rId18"/>
    <p:sldId id="271" r:id="rId19"/>
    <p:sldId id="272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5A39B709-B73E-4DB1-84A3-1896694CA359}">
          <p14:sldIdLst>
            <p14:sldId id="256"/>
            <p14:sldId id="257"/>
            <p14:sldId id="259"/>
            <p14:sldId id="260"/>
            <p14:sldId id="269"/>
            <p14:sldId id="261"/>
            <p14:sldId id="263"/>
            <p14:sldId id="268"/>
            <p14:sldId id="262"/>
            <p14:sldId id="258"/>
            <p14:sldId id="266"/>
            <p14:sldId id="273"/>
            <p14:sldId id="267"/>
            <p14:sldId id="265"/>
            <p14:sldId id="264"/>
            <p14:sldId id="270"/>
            <p14:sldId id="274"/>
            <p14:sldId id="271"/>
            <p14:sldId id="272"/>
            <p14:sldId id="2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4" d="100"/>
          <a:sy n="124" d="100"/>
        </p:scale>
        <p:origin x="122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13ADEF-1232-40E6-AA0C-2DC4E3D89003}" type="datetimeFigureOut">
              <a:rPr lang="en-GB" smtClean="0"/>
              <a:pPr/>
              <a:t>09/09/2016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5E719B-CAD1-4CDF-AC07-FD62E51C143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913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Share story of how LSBU’s enterprise champions network has grown to support colleagues from across LSBU to embed enterprise in the</a:t>
            </a:r>
            <a:r>
              <a:rPr lang="en-GB" baseline="0" dirty="0" smtClean="0"/>
              <a:t> curriculum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E719B-CAD1-4CDF-AC07-FD62E51C143C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4657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Business Solutions Centre</a:t>
            </a:r>
          </a:p>
          <a:p>
            <a:pPr marL="171450" indent="-171450">
              <a:buFontTx/>
              <a:buChar char="-"/>
            </a:pPr>
            <a:r>
              <a:rPr lang="en-GB" dirty="0" smtClean="0"/>
              <a:t>Drop</a:t>
            </a:r>
            <a:r>
              <a:rPr lang="en-GB" baseline="0" dirty="0" smtClean="0"/>
              <a:t> in centre run by current LSBU students from Business School</a:t>
            </a:r>
          </a:p>
          <a:p>
            <a:pPr marL="171450" indent="-171450">
              <a:buFontTx/>
              <a:buChar char="-"/>
            </a:pPr>
            <a:r>
              <a:rPr lang="en-GB" baseline="0" dirty="0" smtClean="0"/>
              <a:t>Diagnosis of business problems</a:t>
            </a:r>
          </a:p>
          <a:p>
            <a:pPr marL="171450" indent="-171450">
              <a:buFontTx/>
              <a:buChar char="-"/>
            </a:pPr>
            <a:r>
              <a:rPr lang="en-GB" baseline="0" dirty="0" smtClean="0"/>
              <a:t>Refer onto academic colleagues / mini projects</a:t>
            </a:r>
          </a:p>
          <a:p>
            <a:pPr marL="171450" indent="-171450">
              <a:buFontTx/>
              <a:buChar char="-"/>
            </a:pPr>
            <a:r>
              <a:rPr lang="en-GB" baseline="0" dirty="0" smtClean="0"/>
              <a:t>Led by Enterprise Champion from Business School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E719B-CAD1-4CDF-AC07-FD62E51C143C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59787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Dissemination</a:t>
            </a:r>
          </a:p>
          <a:p>
            <a:r>
              <a:rPr lang="en-GB" dirty="0" smtClean="0"/>
              <a:t>- Staff Conference</a:t>
            </a:r>
            <a:r>
              <a:rPr lang="en-GB" baseline="0" dirty="0" smtClean="0"/>
              <a:t> workshops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E719B-CAD1-4CDF-AC07-FD62E51C143C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63361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Demonstrating Impact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E719B-CAD1-4CDF-AC07-FD62E51C143C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72676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1/3 students engaged with</a:t>
            </a:r>
            <a:r>
              <a:rPr lang="en-GB" baseline="0" dirty="0" smtClean="0"/>
              <a:t> enterprise support – 65 curriculum sessions and +5,000 students engaged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E719B-CAD1-4CDF-AC07-FD62E51C143C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2136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Our goal is to create an enterprising community</a:t>
            </a:r>
            <a:r>
              <a:rPr lang="en-GB" baseline="0" dirty="0" smtClean="0"/>
              <a:t> of students</a:t>
            </a:r>
          </a:p>
          <a:p>
            <a:r>
              <a:rPr lang="en-GB" baseline="0" dirty="0" smtClean="0"/>
              <a:t>Real world experiences within the curriculum</a:t>
            </a:r>
          </a:p>
          <a:p>
            <a:r>
              <a:rPr lang="en-GB" baseline="0" dirty="0" smtClean="0"/>
              <a:t>Interdisciplinary collaboration</a:t>
            </a:r>
          </a:p>
          <a:p>
            <a:r>
              <a:rPr lang="en-GB" baseline="0" dirty="0" smtClean="0"/>
              <a:t>Extra-curricular engagement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E719B-CAD1-4CDF-AC07-FD62E51C143C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46054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Needed to identify</a:t>
            </a:r>
            <a:r>
              <a:rPr lang="en-GB" baseline="0" dirty="0" smtClean="0"/>
              <a:t> champions within academic community</a:t>
            </a:r>
          </a:p>
          <a:p>
            <a:pPr marL="171450" indent="-171450">
              <a:buFontTx/>
              <a:buChar char="-"/>
            </a:pPr>
            <a:r>
              <a:rPr lang="en-GB" baseline="0" dirty="0" smtClean="0"/>
              <a:t>Be advocates for enterprise education</a:t>
            </a:r>
          </a:p>
          <a:p>
            <a:pPr marL="171450" indent="-171450">
              <a:buFontTx/>
              <a:buChar char="-"/>
            </a:pPr>
            <a:r>
              <a:rPr lang="en-GB" baseline="0" dirty="0" smtClean="0"/>
              <a:t>‘early’ adopters</a:t>
            </a:r>
          </a:p>
          <a:p>
            <a:pPr marL="171450" indent="-171450">
              <a:buFontTx/>
              <a:buChar char="-"/>
            </a:pPr>
            <a:r>
              <a:rPr lang="en-GB" baseline="0" dirty="0" smtClean="0"/>
              <a:t>Inspire other colleagues</a:t>
            </a:r>
          </a:p>
          <a:p>
            <a:pPr marL="171450" indent="-171450">
              <a:buFontTx/>
              <a:buChar char="-"/>
            </a:pPr>
            <a:r>
              <a:rPr lang="en-GB" baseline="0" dirty="0" smtClean="0"/>
              <a:t>Introduce students to the world of entrepreneurs and Student Enterprise at LSBU</a:t>
            </a:r>
            <a:endParaRPr lang="en-GB" dirty="0" smtClean="0"/>
          </a:p>
          <a:p>
            <a:pPr marL="171450" indent="-171450">
              <a:buFontTx/>
              <a:buChar char="-"/>
            </a:pPr>
            <a:endParaRPr lang="en-GB" baseline="0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E719B-CAD1-4CDF-AC07-FD62E51C143C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14870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 smtClean="0"/>
              <a:t>Champions work in partnership with central student enterprise team</a:t>
            </a:r>
          </a:p>
          <a:p>
            <a:pPr marL="171450" indent="-171450">
              <a:buFontTx/>
              <a:buChar char="-"/>
            </a:pPr>
            <a:r>
              <a:rPr lang="en-GB" baseline="0" dirty="0" smtClean="0"/>
              <a:t>Co-delivery</a:t>
            </a:r>
          </a:p>
          <a:p>
            <a:pPr marL="171450" indent="-171450">
              <a:buFontTx/>
              <a:buChar char="-"/>
            </a:pPr>
            <a:r>
              <a:rPr lang="en-GB" baseline="0" dirty="0" smtClean="0"/>
              <a:t>Referrals</a:t>
            </a:r>
          </a:p>
          <a:p>
            <a:pPr marL="171450" indent="-171450">
              <a:buFontTx/>
              <a:buChar char="-"/>
            </a:pPr>
            <a:r>
              <a:rPr lang="en-GB" baseline="0" dirty="0" smtClean="0"/>
              <a:t>Common goals: support students to achieve success</a:t>
            </a:r>
          </a:p>
          <a:p>
            <a:pPr marL="171450" indent="-171450">
              <a:buFontTx/>
              <a:buChar char="-"/>
            </a:pPr>
            <a:r>
              <a:rPr lang="en-GB" baseline="0" dirty="0" smtClean="0"/>
              <a:t>Disseminate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E719B-CAD1-4CDF-AC07-FD62E51C143C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8814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CPD underpinned approach</a:t>
            </a:r>
          </a:p>
          <a:p>
            <a:pPr marL="171450" indent="-171450">
              <a:buFontTx/>
              <a:buChar char="-"/>
            </a:pPr>
            <a:r>
              <a:rPr lang="en-GB" dirty="0" smtClean="0"/>
              <a:t>LSBU</a:t>
            </a:r>
            <a:r>
              <a:rPr lang="en-GB" baseline="0" dirty="0" smtClean="0"/>
              <a:t> invested in first enterprise champions: 4 of them took part in IEEP and all new Champions now do this</a:t>
            </a:r>
          </a:p>
          <a:p>
            <a:pPr marL="171450" indent="-171450">
              <a:buFontTx/>
              <a:buChar char="-"/>
            </a:pPr>
            <a:r>
              <a:rPr lang="en-GB" baseline="0" dirty="0" smtClean="0"/>
              <a:t>Develop expertise, grow network, develop practice</a:t>
            </a:r>
          </a:p>
          <a:p>
            <a:pPr marL="171450" indent="-171450">
              <a:buFontTx/>
              <a:buChar char="-"/>
            </a:pPr>
            <a:r>
              <a:rPr lang="en-GB" baseline="0" dirty="0" smtClean="0"/>
              <a:t>Value staff and acknowledgement of their work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E719B-CAD1-4CDF-AC07-FD62E51C143C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36110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Some examples:</a:t>
            </a:r>
            <a:r>
              <a:rPr lang="en-GB" baseline="0" dirty="0" smtClean="0"/>
              <a:t> </a:t>
            </a:r>
            <a:r>
              <a:rPr lang="en-GB" baseline="0" dirty="0" err="1" smtClean="0"/>
              <a:t>hackathons</a:t>
            </a:r>
            <a:r>
              <a:rPr lang="en-GB" baseline="0" dirty="0" smtClean="0"/>
              <a:t> where students work on real-life business projects</a:t>
            </a:r>
          </a:p>
          <a:p>
            <a:pPr marL="171450" indent="-171450">
              <a:buFontTx/>
              <a:buChar char="-"/>
            </a:pPr>
            <a:r>
              <a:rPr lang="en-GB" baseline="0" dirty="0" smtClean="0"/>
              <a:t>Champion identified curriculum opportunities to embed</a:t>
            </a:r>
          </a:p>
          <a:p>
            <a:pPr marL="171450" indent="-171450">
              <a:buFontTx/>
              <a:buChar char="-"/>
            </a:pPr>
            <a:r>
              <a:rPr lang="en-GB" baseline="0" dirty="0" smtClean="0"/>
              <a:t>Engage students, business community and academics</a:t>
            </a:r>
          </a:p>
          <a:p>
            <a:pPr marL="171450" indent="-171450">
              <a:buFontTx/>
              <a:buChar char="-"/>
            </a:pPr>
            <a:r>
              <a:rPr lang="en-GB" baseline="0" dirty="0" smtClean="0"/>
              <a:t>Ch</a:t>
            </a:r>
            <a:r>
              <a:rPr lang="en-GB" dirty="0" smtClean="0"/>
              <a:t>ances to apply theory to real world problems</a:t>
            </a:r>
          </a:p>
          <a:p>
            <a:pPr marL="171450" indent="-171450">
              <a:buFontTx/>
              <a:buChar char="-"/>
            </a:pPr>
            <a:r>
              <a:rPr lang="en-GB" dirty="0" smtClean="0"/>
              <a:t>Work with live briefs and clients- not just out of a text book</a:t>
            </a:r>
          </a:p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E719B-CAD1-4CDF-AC07-FD62E51C143C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89068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Give</a:t>
            </a:r>
            <a:r>
              <a:rPr lang="en-GB" baseline="0" dirty="0" smtClean="0"/>
              <a:t> students and staff confidence to try new approaches</a:t>
            </a:r>
          </a:p>
          <a:p>
            <a:pPr marL="171450" indent="-171450">
              <a:buFontTx/>
              <a:buChar char="-"/>
            </a:pPr>
            <a:r>
              <a:rPr lang="en-GB" baseline="0" dirty="0" smtClean="0"/>
              <a:t>Staff: refresh content; embed live brief; professional focus</a:t>
            </a:r>
          </a:p>
          <a:p>
            <a:pPr marL="171450" indent="-171450">
              <a:buFontTx/>
              <a:buChar char="-"/>
            </a:pPr>
            <a:r>
              <a:rPr lang="en-GB" baseline="0" dirty="0" smtClean="0"/>
              <a:t>Students: team work; employer-focused; creatively solve problems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E719B-CAD1-4CDF-AC07-FD62E51C143C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76007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Project</a:t>
            </a:r>
            <a:r>
              <a:rPr lang="en-GB" baseline="0" dirty="0" smtClean="0"/>
              <a:t> funded by the IPO</a:t>
            </a:r>
          </a:p>
          <a:p>
            <a:pPr marL="171450" indent="-171450">
              <a:buFontTx/>
              <a:buChar char="-"/>
            </a:pPr>
            <a:r>
              <a:rPr lang="en-GB" baseline="0" dirty="0" smtClean="0"/>
              <a:t>Embed IP into the curriculum</a:t>
            </a:r>
          </a:p>
          <a:p>
            <a:pPr marL="171450" indent="-171450">
              <a:buFontTx/>
              <a:buChar char="-"/>
            </a:pPr>
            <a:r>
              <a:rPr lang="en-GB" baseline="0" dirty="0" smtClean="0"/>
              <a:t>Champions influenced new colleagues to take part in project</a:t>
            </a:r>
          </a:p>
          <a:p>
            <a:pPr marL="171450" indent="-171450">
              <a:buFontTx/>
              <a:buChar char="-"/>
            </a:pPr>
            <a:r>
              <a:rPr lang="en-GB" baseline="0" dirty="0" smtClean="0"/>
              <a:t>Engaged over 1,500 students</a:t>
            </a:r>
          </a:p>
          <a:p>
            <a:pPr marL="171450" indent="-171450">
              <a:buFontTx/>
              <a:buChar char="-"/>
            </a:pPr>
            <a:r>
              <a:rPr lang="en-GB" baseline="0" dirty="0" smtClean="0"/>
              <a:t>15 academics developed new curriculum content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E719B-CAD1-4CDF-AC07-FD62E51C143C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71945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Games Jam – interdisciplinary</a:t>
            </a:r>
            <a:r>
              <a:rPr lang="en-GB" baseline="0" dirty="0" smtClean="0"/>
              <a:t> collaboration between IT and Computer Games Design students</a:t>
            </a:r>
          </a:p>
          <a:p>
            <a:r>
              <a:rPr lang="en-GB" baseline="0" dirty="0" smtClean="0"/>
              <a:t>IT students acted as consultants to Computer Games Design students in game development</a:t>
            </a:r>
          </a:p>
          <a:p>
            <a:r>
              <a:rPr lang="en-GB" baseline="0" dirty="0" smtClean="0"/>
              <a:t>Two day intensive programme</a:t>
            </a:r>
          </a:p>
          <a:p>
            <a:r>
              <a:rPr lang="en-GB" baseline="0" dirty="0" smtClean="0"/>
              <a:t>Assessed as part of curriculum – first collaboration between the two areas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E719B-CAD1-4CDF-AC07-FD62E51C143C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86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94E21-51E1-4AAB-931E-785DA9B52B9D}" type="datetimeFigureOut">
              <a:rPr lang="en-GB" smtClean="0"/>
              <a:pPr/>
              <a:t>09/09/2016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248AB-E565-412B-9D95-9B07D6A4F3F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94E21-51E1-4AAB-931E-785DA9B52B9D}" type="datetimeFigureOut">
              <a:rPr lang="en-GB" smtClean="0"/>
              <a:pPr/>
              <a:t>09/09/2016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248AB-E565-412B-9D95-9B07D6A4F3F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94E21-51E1-4AAB-931E-785DA9B52B9D}" type="datetimeFigureOut">
              <a:rPr lang="en-GB" smtClean="0"/>
              <a:pPr/>
              <a:t>09/09/2016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248AB-E565-412B-9D95-9B07D6A4F3F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94E21-51E1-4AAB-931E-785DA9B52B9D}" type="datetimeFigureOut">
              <a:rPr lang="en-GB" smtClean="0"/>
              <a:pPr/>
              <a:t>09/09/2016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248AB-E565-412B-9D95-9B07D6A4F3F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94E21-51E1-4AAB-931E-785DA9B52B9D}" type="datetimeFigureOut">
              <a:rPr lang="en-GB" smtClean="0"/>
              <a:pPr/>
              <a:t>09/09/2016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248AB-E565-412B-9D95-9B07D6A4F3F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94E21-51E1-4AAB-931E-785DA9B52B9D}" type="datetimeFigureOut">
              <a:rPr lang="en-GB" smtClean="0"/>
              <a:pPr/>
              <a:t>09/09/2016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248AB-E565-412B-9D95-9B07D6A4F3F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94E21-51E1-4AAB-931E-785DA9B52B9D}" type="datetimeFigureOut">
              <a:rPr lang="en-GB" smtClean="0"/>
              <a:pPr/>
              <a:t>09/09/2016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248AB-E565-412B-9D95-9B07D6A4F3F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94E21-51E1-4AAB-931E-785DA9B52B9D}" type="datetimeFigureOut">
              <a:rPr lang="en-GB" smtClean="0"/>
              <a:pPr/>
              <a:t>09/09/2016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248AB-E565-412B-9D95-9B07D6A4F3F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94E21-51E1-4AAB-931E-785DA9B52B9D}" type="datetimeFigureOut">
              <a:rPr lang="en-GB" smtClean="0"/>
              <a:pPr/>
              <a:t>09/09/2016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248AB-E565-412B-9D95-9B07D6A4F3F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94E21-51E1-4AAB-931E-785DA9B52B9D}" type="datetimeFigureOut">
              <a:rPr lang="en-GB" smtClean="0"/>
              <a:pPr/>
              <a:t>09/09/2016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248AB-E565-412B-9D95-9B07D6A4F3F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94E21-51E1-4AAB-931E-785DA9B52B9D}" type="datetimeFigureOut">
              <a:rPr lang="en-GB" smtClean="0"/>
              <a:pPr/>
              <a:t>09/09/2016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248AB-E565-412B-9D95-9B07D6A4F3F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94E21-51E1-4AAB-931E-785DA9B52B9D}" type="datetimeFigureOut">
              <a:rPr lang="en-GB" smtClean="0"/>
              <a:pPr/>
              <a:t>09/09/2016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248AB-E565-412B-9D95-9B07D6A4F3F3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Championing the Champion: Making an impact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i="1" dirty="0" smtClean="0">
                <a:solidFill>
                  <a:srgbClr val="800000"/>
                </a:solidFill>
              </a:rPr>
              <a:t>Linsey Cole</a:t>
            </a:r>
          </a:p>
          <a:p>
            <a:r>
              <a:rPr lang="en-US" i="1" dirty="0" smtClean="0">
                <a:solidFill>
                  <a:srgbClr val="800000"/>
                </a:solidFill>
              </a:rPr>
              <a:t>Head of Entrepreneurship and Innovation Institute</a:t>
            </a:r>
          </a:p>
          <a:p>
            <a:r>
              <a:rPr lang="en-US" i="1" dirty="0" smtClean="0">
                <a:solidFill>
                  <a:srgbClr val="800000"/>
                </a:solidFill>
              </a:rPr>
              <a:t>London South Bank University</a:t>
            </a:r>
            <a:endParaRPr lang="en-US" i="1" dirty="0">
              <a:solidFill>
                <a:srgbClr val="8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248AB-E565-412B-9D95-9B07D6A4F3F3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8028384" y="6401221"/>
            <a:ext cx="79208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rgbClr val="0000FF"/>
                </a:solidFill>
                <a:latin typeface="Arial Black" pitchFamily="34" charset="0"/>
              </a:rPr>
              <a:t>o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f 20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5496" y="6741368"/>
            <a:ext cx="8712968" cy="0"/>
          </a:xfrm>
          <a:prstGeom prst="line">
            <a:avLst/>
          </a:prstGeom>
          <a:ln w="222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5"/>
          <p:cNvSpPr txBox="1">
            <a:spLocks/>
          </p:cNvSpPr>
          <p:nvPr/>
        </p:nvSpPr>
        <p:spPr>
          <a:xfrm>
            <a:off x="7884368" y="6401221"/>
            <a:ext cx="43204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C248AB-E565-412B-9D95-9B07D6A4F3F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8028384" y="6401221"/>
            <a:ext cx="79208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rgbClr val="0000FF"/>
                </a:solidFill>
                <a:latin typeface="Arial Black" pitchFamily="34" charset="0"/>
              </a:rPr>
              <a:t>o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f 20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5496" y="6741368"/>
            <a:ext cx="8712968" cy="0"/>
          </a:xfrm>
          <a:prstGeom prst="line">
            <a:avLst/>
          </a:prstGeom>
          <a:ln w="222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 txBox="1">
            <a:spLocks/>
          </p:cNvSpPr>
          <p:nvPr/>
        </p:nvSpPr>
        <p:spPr>
          <a:xfrm>
            <a:off x="7884368" y="6401221"/>
            <a:ext cx="43204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C248AB-E565-412B-9D95-9B07D6A4F3F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952"/>
            <a:ext cx="9144000" cy="6102096"/>
          </a:xfrm>
          <a:prstGeom prst="rect">
            <a:avLst/>
          </a:prstGeom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8028384" y="6401221"/>
            <a:ext cx="79208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rgbClr val="0000FF"/>
                </a:solidFill>
                <a:latin typeface="Arial Black" pitchFamily="34" charset="0"/>
              </a:rPr>
              <a:t>o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f 20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5496" y="6741368"/>
            <a:ext cx="8712968" cy="0"/>
          </a:xfrm>
          <a:prstGeom prst="line">
            <a:avLst/>
          </a:prstGeom>
          <a:ln w="222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 txBox="1">
            <a:spLocks/>
          </p:cNvSpPr>
          <p:nvPr/>
        </p:nvSpPr>
        <p:spPr>
          <a:xfrm>
            <a:off x="7884368" y="6401221"/>
            <a:ext cx="43204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C248AB-E565-412B-9D95-9B07D6A4F3F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908720"/>
            <a:ext cx="6788944" cy="4525963"/>
          </a:xfrm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42" y="2060848"/>
            <a:ext cx="8238603" cy="2746201"/>
          </a:xfrm>
        </p:spPr>
      </p:pic>
      <p:sp>
        <p:nvSpPr>
          <p:cNvPr id="7" name="Slide Number Placeholder 5"/>
          <p:cNvSpPr txBox="1">
            <a:spLocks/>
          </p:cNvSpPr>
          <p:nvPr/>
        </p:nvSpPr>
        <p:spPr>
          <a:xfrm>
            <a:off x="8028384" y="6401221"/>
            <a:ext cx="79208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rgbClr val="0000FF"/>
                </a:solidFill>
                <a:latin typeface="Arial Black" pitchFamily="34" charset="0"/>
              </a:rPr>
              <a:t>o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f 20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5496" y="6741368"/>
            <a:ext cx="8712968" cy="0"/>
          </a:xfrm>
          <a:prstGeom prst="line">
            <a:avLst/>
          </a:prstGeom>
          <a:ln w="222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 txBox="1">
            <a:spLocks/>
          </p:cNvSpPr>
          <p:nvPr/>
        </p:nvSpPr>
        <p:spPr>
          <a:xfrm>
            <a:off x="7884368" y="6401221"/>
            <a:ext cx="43204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C248AB-E565-412B-9D95-9B07D6A4F3F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451" y="908720"/>
            <a:ext cx="6901098" cy="4874319"/>
          </a:xfrm>
        </p:spPr>
      </p:pic>
      <p:sp>
        <p:nvSpPr>
          <p:cNvPr id="7" name="Slide Number Placeholder 5"/>
          <p:cNvSpPr txBox="1">
            <a:spLocks/>
          </p:cNvSpPr>
          <p:nvPr/>
        </p:nvSpPr>
        <p:spPr>
          <a:xfrm>
            <a:off x="8028384" y="6401221"/>
            <a:ext cx="79208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rgbClr val="0000FF"/>
                </a:solidFill>
                <a:latin typeface="Arial Black" pitchFamily="34" charset="0"/>
              </a:rPr>
              <a:t>o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f 20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5496" y="6741368"/>
            <a:ext cx="8712968" cy="0"/>
          </a:xfrm>
          <a:prstGeom prst="line">
            <a:avLst/>
          </a:prstGeom>
          <a:ln w="222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 txBox="1">
            <a:spLocks/>
          </p:cNvSpPr>
          <p:nvPr/>
        </p:nvSpPr>
        <p:spPr>
          <a:xfrm>
            <a:off x="7884368" y="6401221"/>
            <a:ext cx="43204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C248AB-E565-412B-9D95-9B07D6A4F3F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8028384" y="6401221"/>
            <a:ext cx="79208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rgbClr val="0000FF"/>
                </a:solidFill>
                <a:latin typeface="Arial Black" pitchFamily="34" charset="0"/>
              </a:rPr>
              <a:t>o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f 20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5496" y="6741368"/>
            <a:ext cx="8712968" cy="0"/>
          </a:xfrm>
          <a:prstGeom prst="line">
            <a:avLst/>
          </a:prstGeom>
          <a:ln w="222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 txBox="1">
            <a:spLocks/>
          </p:cNvSpPr>
          <p:nvPr/>
        </p:nvSpPr>
        <p:spPr>
          <a:xfrm>
            <a:off x="7884368" y="6401221"/>
            <a:ext cx="43204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C248AB-E565-412B-9D95-9B07D6A4F3F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0"/>
            <a:ext cx="2994980" cy="399330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45671" y="330364"/>
            <a:ext cx="3456384" cy="25922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874" y="3107488"/>
            <a:ext cx="4379979" cy="3284984"/>
          </a:xfrm>
          <a:prstGeom prst="rect">
            <a:avLst/>
          </a:prstGeom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980" y="1628800"/>
            <a:ext cx="6096000" cy="4076700"/>
          </a:xfrm>
        </p:spPr>
      </p:pic>
      <p:sp>
        <p:nvSpPr>
          <p:cNvPr id="7" name="Slide Number Placeholder 5"/>
          <p:cNvSpPr txBox="1">
            <a:spLocks/>
          </p:cNvSpPr>
          <p:nvPr/>
        </p:nvSpPr>
        <p:spPr>
          <a:xfrm>
            <a:off x="8028384" y="6401221"/>
            <a:ext cx="79208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rgbClr val="0000FF"/>
                </a:solidFill>
                <a:latin typeface="Arial Black" pitchFamily="34" charset="0"/>
              </a:rPr>
              <a:t>o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f 20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5496" y="6741368"/>
            <a:ext cx="8712968" cy="0"/>
          </a:xfrm>
          <a:prstGeom prst="line">
            <a:avLst/>
          </a:prstGeom>
          <a:ln w="222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 txBox="1">
            <a:spLocks/>
          </p:cNvSpPr>
          <p:nvPr/>
        </p:nvSpPr>
        <p:spPr>
          <a:xfrm>
            <a:off x="7884368" y="6401221"/>
            <a:ext cx="43204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C248AB-E565-412B-9D95-9B07D6A4F3F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8028384" y="6401221"/>
            <a:ext cx="79208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rgbClr val="0000FF"/>
                </a:solidFill>
                <a:latin typeface="Arial Black" pitchFamily="34" charset="0"/>
              </a:rPr>
              <a:t>o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f 20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5496" y="6741368"/>
            <a:ext cx="8712968" cy="0"/>
          </a:xfrm>
          <a:prstGeom prst="line">
            <a:avLst/>
          </a:prstGeom>
          <a:ln w="222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 txBox="1">
            <a:spLocks/>
          </p:cNvSpPr>
          <p:nvPr/>
        </p:nvSpPr>
        <p:spPr>
          <a:xfrm>
            <a:off x="7884368" y="6401221"/>
            <a:ext cx="43204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C248AB-E565-412B-9D95-9B07D6A4F3F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76672"/>
            <a:ext cx="7783003" cy="5505475"/>
          </a:xfrm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556792"/>
            <a:ext cx="7697075" cy="3012855"/>
          </a:xfrm>
        </p:spPr>
      </p:pic>
      <p:sp>
        <p:nvSpPr>
          <p:cNvPr id="7" name="Slide Number Placeholder 5"/>
          <p:cNvSpPr txBox="1">
            <a:spLocks/>
          </p:cNvSpPr>
          <p:nvPr/>
        </p:nvSpPr>
        <p:spPr>
          <a:xfrm>
            <a:off x="8028384" y="6401221"/>
            <a:ext cx="79208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rgbClr val="0000FF"/>
                </a:solidFill>
                <a:latin typeface="Arial Black" pitchFamily="34" charset="0"/>
              </a:rPr>
              <a:t>o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f 20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5496" y="6741368"/>
            <a:ext cx="8712968" cy="0"/>
          </a:xfrm>
          <a:prstGeom prst="line">
            <a:avLst/>
          </a:prstGeom>
          <a:ln w="222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 txBox="1">
            <a:spLocks/>
          </p:cNvSpPr>
          <p:nvPr/>
        </p:nvSpPr>
        <p:spPr>
          <a:xfrm>
            <a:off x="7884368" y="6401221"/>
            <a:ext cx="43204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C248AB-E565-412B-9D95-9B07D6A4F3F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8028384" y="6401221"/>
            <a:ext cx="79208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rgbClr val="0000FF"/>
                </a:solidFill>
                <a:latin typeface="Arial Black" pitchFamily="34" charset="0"/>
              </a:rPr>
              <a:t>o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f 20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5496" y="6741368"/>
            <a:ext cx="8712968" cy="0"/>
          </a:xfrm>
          <a:prstGeom prst="line">
            <a:avLst/>
          </a:prstGeom>
          <a:ln w="222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 txBox="1">
            <a:spLocks/>
          </p:cNvSpPr>
          <p:nvPr/>
        </p:nvSpPr>
        <p:spPr>
          <a:xfrm>
            <a:off x="7884368" y="6401221"/>
            <a:ext cx="43204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C248AB-E565-412B-9D95-9B07D6A4F3F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01" y="1087175"/>
            <a:ext cx="8855198" cy="4464496"/>
          </a:xfrm>
          <a:prstGeom prst="rect">
            <a:avLst/>
          </a:prstGeom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254" y="548680"/>
            <a:ext cx="5289451" cy="5289451"/>
          </a:xfrm>
        </p:spPr>
      </p:pic>
      <p:sp>
        <p:nvSpPr>
          <p:cNvPr id="7" name="Slide Number Placeholder 5"/>
          <p:cNvSpPr txBox="1">
            <a:spLocks/>
          </p:cNvSpPr>
          <p:nvPr/>
        </p:nvSpPr>
        <p:spPr>
          <a:xfrm>
            <a:off x="8028384" y="6401221"/>
            <a:ext cx="79208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rgbClr val="0000FF"/>
                </a:solidFill>
                <a:latin typeface="Arial Black" pitchFamily="34" charset="0"/>
              </a:rPr>
              <a:t>o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f 20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5496" y="6741368"/>
            <a:ext cx="8712968" cy="0"/>
          </a:xfrm>
          <a:prstGeom prst="line">
            <a:avLst/>
          </a:prstGeom>
          <a:ln w="222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 txBox="1">
            <a:spLocks/>
          </p:cNvSpPr>
          <p:nvPr/>
        </p:nvSpPr>
        <p:spPr>
          <a:xfrm>
            <a:off x="7884368" y="6401221"/>
            <a:ext cx="43204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C248AB-E565-412B-9D95-9B07D6A4F3F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8028384" y="6401221"/>
            <a:ext cx="79208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rgbClr val="0000FF"/>
                </a:solidFill>
                <a:latin typeface="Arial Black" pitchFamily="34" charset="0"/>
              </a:rPr>
              <a:t>o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f 20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5496" y="6741368"/>
            <a:ext cx="8712968" cy="0"/>
          </a:xfrm>
          <a:prstGeom prst="line">
            <a:avLst/>
          </a:prstGeom>
          <a:ln w="222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 txBox="1">
            <a:spLocks/>
          </p:cNvSpPr>
          <p:nvPr/>
        </p:nvSpPr>
        <p:spPr>
          <a:xfrm>
            <a:off x="7884368" y="6401221"/>
            <a:ext cx="43204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C248AB-E565-412B-9D95-9B07D6A4F3F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506" y="2492895"/>
            <a:ext cx="4146670" cy="273594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3213494" cy="1435340"/>
          </a:xfrm>
          <a:prstGeom prst="rect">
            <a:avLst/>
          </a:prstGeom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8028384" y="6401221"/>
            <a:ext cx="79208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rgbClr val="0000FF"/>
                </a:solidFill>
                <a:latin typeface="Arial Black" pitchFamily="34" charset="0"/>
              </a:rPr>
              <a:t>o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f 20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5496" y="6741368"/>
            <a:ext cx="8712968" cy="0"/>
          </a:xfrm>
          <a:prstGeom prst="line">
            <a:avLst/>
          </a:prstGeom>
          <a:ln w="222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 txBox="1">
            <a:spLocks/>
          </p:cNvSpPr>
          <p:nvPr/>
        </p:nvSpPr>
        <p:spPr>
          <a:xfrm>
            <a:off x="7884368" y="6401221"/>
            <a:ext cx="43204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C248AB-E565-412B-9D95-9B07D6A4F3F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13" name="Picture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316" y="692696"/>
            <a:ext cx="7577100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 txBox="1">
            <a:spLocks/>
          </p:cNvSpPr>
          <p:nvPr/>
        </p:nvSpPr>
        <p:spPr>
          <a:xfrm>
            <a:off x="8028384" y="6401221"/>
            <a:ext cx="79208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rgbClr val="0000FF"/>
                </a:solidFill>
                <a:latin typeface="Arial Black" pitchFamily="34" charset="0"/>
              </a:rPr>
              <a:t>o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f 20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5496" y="6741368"/>
            <a:ext cx="8712968" cy="0"/>
          </a:xfrm>
          <a:prstGeom prst="line">
            <a:avLst/>
          </a:prstGeom>
          <a:ln w="222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 txBox="1">
            <a:spLocks/>
          </p:cNvSpPr>
          <p:nvPr/>
        </p:nvSpPr>
        <p:spPr>
          <a:xfrm>
            <a:off x="7884368" y="6401221"/>
            <a:ext cx="43204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C248AB-E565-412B-9D95-9B07D6A4F3F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9383"/>
            <a:ext cx="9144000" cy="3599234"/>
          </a:xfrm>
          <a:prstGeom prst="rect">
            <a:avLst/>
          </a:prstGeom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8028384" y="6401221"/>
            <a:ext cx="79208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rgbClr val="0000FF"/>
                </a:solidFill>
                <a:latin typeface="Arial Black" pitchFamily="34" charset="0"/>
              </a:rPr>
              <a:t>o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f 20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5496" y="6741368"/>
            <a:ext cx="8712968" cy="0"/>
          </a:xfrm>
          <a:prstGeom prst="line">
            <a:avLst/>
          </a:prstGeom>
          <a:ln w="222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 txBox="1">
            <a:spLocks/>
          </p:cNvSpPr>
          <p:nvPr/>
        </p:nvSpPr>
        <p:spPr>
          <a:xfrm>
            <a:off x="7884368" y="6401221"/>
            <a:ext cx="43204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C248AB-E565-412B-9D95-9B07D6A4F3F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232756"/>
            <a:ext cx="7056784" cy="5292588"/>
          </a:xfrm>
          <a:prstGeom prst="rect">
            <a:avLst/>
          </a:prstGeom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1268760"/>
            <a:ext cx="7391400" cy="4032419"/>
          </a:xfrm>
        </p:spPr>
      </p:pic>
      <p:sp>
        <p:nvSpPr>
          <p:cNvPr id="7" name="Slide Number Placeholder 5"/>
          <p:cNvSpPr txBox="1">
            <a:spLocks/>
          </p:cNvSpPr>
          <p:nvPr/>
        </p:nvSpPr>
        <p:spPr>
          <a:xfrm>
            <a:off x="8028384" y="6401221"/>
            <a:ext cx="79208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rgbClr val="0000FF"/>
                </a:solidFill>
                <a:latin typeface="Arial Black" pitchFamily="34" charset="0"/>
              </a:rPr>
              <a:t>o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f 20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5496" y="6741368"/>
            <a:ext cx="8712968" cy="0"/>
          </a:xfrm>
          <a:prstGeom prst="line">
            <a:avLst/>
          </a:prstGeom>
          <a:ln w="222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 txBox="1">
            <a:spLocks/>
          </p:cNvSpPr>
          <p:nvPr/>
        </p:nvSpPr>
        <p:spPr>
          <a:xfrm>
            <a:off x="7884368" y="6401221"/>
            <a:ext cx="43204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C248AB-E565-412B-9D95-9B07D6A4F3F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84784"/>
            <a:ext cx="4952381" cy="1638095"/>
          </a:xfrm>
        </p:spPr>
      </p:pic>
      <p:sp>
        <p:nvSpPr>
          <p:cNvPr id="7" name="Slide Number Placeholder 5"/>
          <p:cNvSpPr txBox="1">
            <a:spLocks/>
          </p:cNvSpPr>
          <p:nvPr/>
        </p:nvSpPr>
        <p:spPr>
          <a:xfrm>
            <a:off x="8028384" y="6401221"/>
            <a:ext cx="79208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rgbClr val="0000FF"/>
                </a:solidFill>
                <a:latin typeface="Arial Black" pitchFamily="34" charset="0"/>
              </a:rPr>
              <a:t>o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f 20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5496" y="6741368"/>
            <a:ext cx="8712968" cy="0"/>
          </a:xfrm>
          <a:prstGeom prst="line">
            <a:avLst/>
          </a:prstGeom>
          <a:ln w="222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 txBox="1">
            <a:spLocks/>
          </p:cNvSpPr>
          <p:nvPr/>
        </p:nvSpPr>
        <p:spPr>
          <a:xfrm>
            <a:off x="7884368" y="6401221"/>
            <a:ext cx="43204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C248AB-E565-412B-9D95-9B07D6A4F3F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812" y="3284984"/>
            <a:ext cx="5144616" cy="2891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143000" y="1600200"/>
            <a:ext cx="7391400" cy="4525963"/>
          </a:xfrm>
        </p:spPr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8028384" y="6401221"/>
            <a:ext cx="79208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rgbClr val="0000FF"/>
                </a:solidFill>
                <a:latin typeface="Arial Black" pitchFamily="34" charset="0"/>
              </a:rPr>
              <a:t>o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f 20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5496" y="6741368"/>
            <a:ext cx="8712968" cy="0"/>
          </a:xfrm>
          <a:prstGeom prst="line">
            <a:avLst/>
          </a:prstGeom>
          <a:ln w="222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 txBox="1">
            <a:spLocks/>
          </p:cNvSpPr>
          <p:nvPr/>
        </p:nvSpPr>
        <p:spPr>
          <a:xfrm>
            <a:off x="7884368" y="6401221"/>
            <a:ext cx="43204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C248AB-E565-412B-9D95-9B07D6A4F3F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13" name="Picture 2" descr="http://images.techhive.com/images/article/2015/01/012615blog-ibm-logo-100564825-primary.id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470" y="3789040"/>
            <a:ext cx="3529236" cy="2350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www.charity-fundraising.org.uk/wp-content/uploads/Construction-Youth-Trus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6932723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://images.co.uk/sites/default/files/our-work/se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26" y="4365104"/>
            <a:ext cx="4024674" cy="1378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http://www.fiitizens.com/images/logo_compress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83" y="2060848"/>
            <a:ext cx="4077917" cy="1002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https://img.evbuc.com/https%3A%2F%2Fimg.evbuc.com%2Fhttp%253A%252F%252Fcdn.evbuc.com%252Fimages%252F13601567%252F14081532529%252F1%252Foriginal.jpg%3Frect%3D0%252C75%252C402%252C201%26s%3D3097f0f0d3b4d2a3b8b1b6ae420b88e6?w=350&amp;s=3c45a7362d6498474e29ad6665f8089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988840"/>
            <a:ext cx="333375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012" y="1052736"/>
            <a:ext cx="7301976" cy="4104455"/>
          </a:xfrm>
        </p:spPr>
      </p:pic>
      <p:sp>
        <p:nvSpPr>
          <p:cNvPr id="7" name="Slide Number Placeholder 5"/>
          <p:cNvSpPr txBox="1">
            <a:spLocks/>
          </p:cNvSpPr>
          <p:nvPr/>
        </p:nvSpPr>
        <p:spPr>
          <a:xfrm>
            <a:off x="8028384" y="6401221"/>
            <a:ext cx="79208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rgbClr val="0000FF"/>
                </a:solidFill>
                <a:latin typeface="Arial Black" pitchFamily="34" charset="0"/>
              </a:rPr>
              <a:t>o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f 20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5496" y="6741368"/>
            <a:ext cx="8712968" cy="0"/>
          </a:xfrm>
          <a:prstGeom prst="line">
            <a:avLst/>
          </a:prstGeom>
          <a:ln w="222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 txBox="1">
            <a:spLocks/>
          </p:cNvSpPr>
          <p:nvPr/>
        </p:nvSpPr>
        <p:spPr>
          <a:xfrm>
            <a:off x="7884368" y="6401221"/>
            <a:ext cx="43204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C248AB-E565-412B-9D95-9B07D6A4F3F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191" y="1600200"/>
            <a:ext cx="6034617" cy="4525963"/>
          </a:xfrm>
        </p:spPr>
      </p:pic>
      <p:sp>
        <p:nvSpPr>
          <p:cNvPr id="7" name="Slide Number Placeholder 5"/>
          <p:cNvSpPr txBox="1">
            <a:spLocks/>
          </p:cNvSpPr>
          <p:nvPr/>
        </p:nvSpPr>
        <p:spPr>
          <a:xfrm>
            <a:off x="8028384" y="6401221"/>
            <a:ext cx="79208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rgbClr val="0000FF"/>
                </a:solidFill>
                <a:latin typeface="Arial Black" pitchFamily="34" charset="0"/>
              </a:rPr>
              <a:t>o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f 20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5496" y="6741368"/>
            <a:ext cx="8712968" cy="0"/>
          </a:xfrm>
          <a:prstGeom prst="line">
            <a:avLst/>
          </a:prstGeom>
          <a:ln w="222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 txBox="1">
            <a:spLocks/>
          </p:cNvSpPr>
          <p:nvPr/>
        </p:nvSpPr>
        <p:spPr>
          <a:xfrm>
            <a:off x="7884368" y="6401221"/>
            <a:ext cx="43204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C248AB-E565-412B-9D95-9B07D6A4F3F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597</TotalTime>
  <Words>424</Words>
  <Application>Microsoft Office PowerPoint</Application>
  <PresentationFormat>On-screen Show (4:3)</PresentationFormat>
  <Paragraphs>104</Paragraphs>
  <Slides>20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Arial Black</vt:lpstr>
      <vt:lpstr>Calibri</vt:lpstr>
      <vt:lpstr>Office Theme</vt:lpstr>
      <vt:lpstr>Championing the Champion: Making an impact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with thanks to;Kevin Hickey</dc:creator>
  <cp:lastModifiedBy>Rogers, Sandra</cp:lastModifiedBy>
  <cp:revision>64</cp:revision>
  <dcterms:created xsi:type="dcterms:W3CDTF">2014-04-08T00:19:39Z</dcterms:created>
  <dcterms:modified xsi:type="dcterms:W3CDTF">2016-09-09T10:17:27Z</dcterms:modified>
</cp:coreProperties>
</file>