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2"/>
  </p:notesMasterIdLst>
  <p:handoutMasterIdLst>
    <p:handoutMasterId r:id="rId23"/>
  </p:handoutMasterIdLst>
  <p:sldIdLst>
    <p:sldId id="495" r:id="rId6"/>
    <p:sldId id="533" r:id="rId7"/>
    <p:sldId id="523" r:id="rId8"/>
    <p:sldId id="524" r:id="rId9"/>
    <p:sldId id="528" r:id="rId10"/>
    <p:sldId id="527" r:id="rId11"/>
    <p:sldId id="529" r:id="rId12"/>
    <p:sldId id="531" r:id="rId13"/>
    <p:sldId id="525" r:id="rId14"/>
    <p:sldId id="530" r:id="rId15"/>
    <p:sldId id="532" r:id="rId16"/>
    <p:sldId id="535" r:id="rId17"/>
    <p:sldId id="536" r:id="rId18"/>
    <p:sldId id="538" r:id="rId19"/>
    <p:sldId id="539" r:id="rId20"/>
    <p:sldId id="537" r:id="rId21"/>
  </p:sldIdLst>
  <p:sldSz cx="9144000" cy="6858000" type="screen4x3"/>
  <p:notesSz cx="6808788" cy="99409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2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7546" autoAdjust="0"/>
  </p:normalViewPr>
  <p:slideViewPr>
    <p:cSldViewPr snapToGrid="0" snapToObjects="1">
      <p:cViewPr varScale="1">
        <p:scale>
          <a:sx n="115" d="100"/>
          <a:sy n="115" d="100"/>
        </p:scale>
        <p:origin x="12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7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325A9C6-20F9-4C08-9717-098A2EC9189C}" type="datetimeFigureOut">
              <a:rPr lang="en-GB" smtClean="0"/>
              <a:t>07/09/2016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897E8D4-4200-4B40-9238-DBFD49DB3A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58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A53833-8875-4512-AD88-F35DCDBF4919}" type="datetimeFigureOut">
              <a:rPr lang="en-GB"/>
              <a:pPr/>
              <a:t>07/09/2016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577" tIns="45789" rIns="91577" bIns="457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0CC5F3-970D-4FF8-8CA5-0C3BC63D55F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171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1A5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980113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fld id="{68C6C7E3-BD45-46ED-B91B-8014C1B49DEB}" type="datetimeFigureOut">
              <a:rPr lang="en-US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80113"/>
            <a:ext cx="2895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80113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fld id="{23A539CC-DB28-44CB-A410-CA85745498B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5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3272"/>
            <a:ext cx="8229600" cy="564477"/>
          </a:xfrm>
        </p:spPr>
        <p:txBody>
          <a:bodyPr/>
          <a:lstStyle>
            <a:lvl1pPr>
              <a:defRPr sz="3600">
                <a:solidFill>
                  <a:srgbClr val="001A52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2389"/>
            <a:ext cx="8229600" cy="4121961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1A52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1A52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1A52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1A5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964238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 charset="0"/>
              </a:defRPr>
            </a:lvl1pPr>
          </a:lstStyle>
          <a:p>
            <a:fld id="{10E03623-CB21-4A28-AC92-1A39E427166F}" type="datetimeFigureOut">
              <a:rPr lang="en-US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64238"/>
            <a:ext cx="2895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64238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 charset="0"/>
              </a:defRPr>
            </a:lvl1pPr>
          </a:lstStyle>
          <a:p>
            <a:fld id="{BDC83885-81F6-4E34-9A4F-4CEFBE38AF4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7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504" y="6448251"/>
            <a:ext cx="6336704" cy="365125"/>
          </a:xfrm>
        </p:spPr>
        <p:txBody>
          <a:bodyPr/>
          <a:lstStyle>
            <a:lvl1pPr>
              <a:defRPr sz="1400" b="1">
                <a:solidFill>
                  <a:srgbClr val="001A52"/>
                </a:solidFill>
              </a:defRPr>
            </a:lvl1pPr>
          </a:lstStyle>
          <a:p>
            <a:r>
              <a:rPr lang="en-US" dirty="0" smtClean="0"/>
              <a:t>BA HEALTH AND SOCIAL CARE INDIVIDUALS, FAMILIES AND COMMUNITIES (HSCIFC)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8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F0A8B6FB-FBD1-467D-909A-A441E989853E}" type="datetimeFigureOut">
              <a:rPr lang="en-US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7EC8EE5B-4F3B-4A35-92E1-7A0597CB0D06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71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C.A.Jones@ljmu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9931" y="4941420"/>
            <a:ext cx="1349896" cy="133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4787" y="1145512"/>
            <a:ext cx="6308820" cy="393954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lnSpc>
                <a:spcPts val="69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4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Future Innovators and Change Makers – </a:t>
            </a:r>
            <a:r>
              <a:rPr lang="en-GB" sz="2800" b="1" dirty="0" smtClean="0">
                <a:solidFill>
                  <a:schemeClr val="bg1"/>
                </a:solidFill>
                <a:latin typeface="Calibri" pitchFamily="34" charset="0"/>
              </a:rPr>
              <a:t>integrating enterprise into Health and Social Care</a:t>
            </a:r>
          </a:p>
          <a:p>
            <a:pPr algn="ctr">
              <a:lnSpc>
                <a:spcPts val="69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800" b="1" dirty="0" smtClean="0">
                <a:solidFill>
                  <a:schemeClr val="bg1"/>
                </a:solidFill>
                <a:latin typeface="Calibri" pitchFamily="34" charset="0"/>
              </a:rPr>
              <a:t>Ceri Anwen Jones</a:t>
            </a:r>
            <a:endParaRPr lang="en-GB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9896" y="4365104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5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504" y="6448251"/>
            <a:ext cx="6336704" cy="365125"/>
          </a:xfrm>
        </p:spPr>
        <p:txBody>
          <a:bodyPr/>
          <a:lstStyle>
            <a:lvl1pPr>
              <a:defRPr sz="1400" b="1">
                <a:solidFill>
                  <a:srgbClr val="001A5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24375"/>
      </p:ext>
    </p:extLst>
  </p:cSld>
  <p:clrMapOvr>
    <a:masterClrMapping/>
  </p:clrMapOvr>
  <p:transition spd="slow" advClick="0" advTm="6128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Enterprise and health and social care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dirty="0" smtClean="0"/>
              <a:t>The </a:t>
            </a:r>
            <a:r>
              <a:rPr lang="en-GB" sz="2400" dirty="0"/>
              <a:t>enterprise element of the health and social care programme has been developed to support students and inspire them to innovate and have a positive impact </a:t>
            </a:r>
            <a:r>
              <a:rPr lang="en-GB" sz="2400" dirty="0" smtClean="0"/>
              <a:t>for  themselves, those they work with and in </a:t>
            </a:r>
            <a:r>
              <a:rPr lang="en-GB" sz="2400" dirty="0"/>
              <a:t>their future place of work. </a:t>
            </a:r>
          </a:p>
        </p:txBody>
      </p:sp>
    </p:spTree>
    <p:extLst>
      <p:ext uri="{BB962C8B-B14F-4D97-AF65-F5344CB8AC3E}">
        <p14:creationId xmlns:p14="http://schemas.microsoft.com/office/powerpoint/2010/main" val="3035853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988" y="323871"/>
            <a:ext cx="5571811" cy="580216"/>
          </a:xfrm>
        </p:spPr>
        <p:txBody>
          <a:bodyPr/>
          <a:lstStyle/>
          <a:p>
            <a:r>
              <a:rPr lang="en-GB" dirty="0" smtClean="0"/>
              <a:t>Programme overview</a:t>
            </a:r>
            <a:endParaRPr lang="en-GB" dirty="0"/>
          </a:p>
        </p:txBody>
      </p:sp>
      <p:sp>
        <p:nvSpPr>
          <p:cNvPr id="4" name="Right Arrow Callout 3"/>
          <p:cNvSpPr/>
          <p:nvPr/>
        </p:nvSpPr>
        <p:spPr>
          <a:xfrm>
            <a:off x="283866" y="1476783"/>
            <a:ext cx="919424" cy="1658304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83866" y="1889823"/>
            <a:ext cx="572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Level 4</a:t>
            </a:r>
          </a:p>
          <a:p>
            <a:endParaRPr lang="en-GB" sz="1200" dirty="0" smtClean="0"/>
          </a:p>
          <a:p>
            <a:endParaRPr lang="en-GB" sz="1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083" y="1476783"/>
            <a:ext cx="1012024" cy="1755800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698367" y="1886265"/>
            <a:ext cx="806381" cy="371789"/>
          </a:xfrm>
        </p:spPr>
        <p:txBody>
          <a:bodyPr/>
          <a:lstStyle/>
          <a:p>
            <a:pPr marL="0" indent="0">
              <a:buNone/>
            </a:pPr>
            <a:r>
              <a:rPr lang="en-GB" sz="1200" b="1" dirty="0" smtClean="0"/>
              <a:t>Level </a:t>
            </a:r>
          </a:p>
          <a:p>
            <a:pPr marL="0" indent="0">
              <a:buNone/>
            </a:pPr>
            <a:r>
              <a:rPr lang="en-GB" sz="1200" b="1" dirty="0" smtClean="0"/>
              <a:t>   5</a:t>
            </a:r>
            <a:endParaRPr lang="en-GB" sz="12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2129" y="1509491"/>
            <a:ext cx="1012024" cy="1755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42129" y="1886265"/>
            <a:ext cx="733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Level </a:t>
            </a:r>
          </a:p>
          <a:p>
            <a:pPr algn="ctr"/>
            <a:r>
              <a:rPr lang="en-GB" sz="1200" b="1" dirty="0" smtClean="0"/>
              <a:t>  6</a:t>
            </a:r>
            <a:endParaRPr lang="en-GB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0822" y="3537020"/>
            <a:ext cx="19493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Personal and professional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Changing contexts of health and social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Diversity and respect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Placement and self-awareness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Living in society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Change and resilience</a:t>
            </a:r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91991" y="3537020"/>
            <a:ext cx="20800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Safeguarding and social policy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Future change makers – social enterprise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Sex, drugs and the nanny state?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Research methods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International perspectives on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Placement and organisational awareness</a:t>
            </a:r>
            <a:endParaRPr lang="en-GB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5094514" y="3537020"/>
            <a:ext cx="1808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Research dissertation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Leadership and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Working with vulnerable individuals and families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Future innovators – project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Community development</a:t>
            </a:r>
            <a:endParaRPr lang="en-GB" sz="1000" dirty="0"/>
          </a:p>
        </p:txBody>
      </p:sp>
      <p:sp>
        <p:nvSpPr>
          <p:cNvPr id="20" name="Rounded Rectangle 19"/>
          <p:cNvSpPr/>
          <p:nvPr/>
        </p:nvSpPr>
        <p:spPr>
          <a:xfrm>
            <a:off x="7425731" y="1509491"/>
            <a:ext cx="1014883" cy="419016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Future</a:t>
            </a:r>
          </a:p>
          <a:p>
            <a:pPr algn="ctr"/>
            <a:r>
              <a:rPr lang="en-GB" dirty="0" smtClean="0"/>
              <a:t>Employment / post graduate opportunities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589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960" y="762753"/>
            <a:ext cx="5577840" cy="151648"/>
          </a:xfrm>
        </p:spPr>
        <p:txBody>
          <a:bodyPr/>
          <a:lstStyle/>
          <a:p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Level 5  Future Change Makers – Social Enterprise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241"/>
            <a:ext cx="8229600" cy="480611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Context:  </a:t>
            </a:r>
            <a:r>
              <a:rPr lang="en-GB" sz="1600" dirty="0"/>
              <a:t>Social enterprises exist to make a positive difference and can provide </a:t>
            </a:r>
            <a:r>
              <a:rPr lang="en-GB" sz="1600" dirty="0" smtClean="0"/>
              <a:t>valuable opportunities </a:t>
            </a:r>
            <a:r>
              <a:rPr lang="en-GB" sz="1600" dirty="0"/>
              <a:t>for individual, families and communities. The launch of Big </a:t>
            </a:r>
            <a:r>
              <a:rPr lang="en-GB" sz="1600" dirty="0" smtClean="0"/>
              <a:t>Society Capital </a:t>
            </a:r>
            <a:r>
              <a:rPr lang="en-GB" sz="1600" dirty="0"/>
              <a:t>as the world's first social investment back will help to develop and grow </a:t>
            </a:r>
            <a:r>
              <a:rPr lang="en-GB" sz="1600" dirty="0" smtClean="0"/>
              <a:t>the social </a:t>
            </a:r>
            <a:r>
              <a:rPr lang="en-GB" sz="1600" dirty="0"/>
              <a:t>enterprise sector in the UK. Over a third (39%) of all social enterprise </a:t>
            </a:r>
            <a:r>
              <a:rPr lang="en-GB" sz="1600" dirty="0" smtClean="0"/>
              <a:t>are based </a:t>
            </a:r>
            <a:r>
              <a:rPr lang="en-GB" sz="1600" dirty="0"/>
              <a:t>and working in the most deprived communities in the UK, compared to 13% </a:t>
            </a:r>
            <a:r>
              <a:rPr lang="en-GB" sz="1600" dirty="0" smtClean="0"/>
              <a:t>of all </a:t>
            </a:r>
            <a:r>
              <a:rPr lang="en-GB" sz="1600" dirty="0"/>
              <a:t>SMEs, creating jobs and making a positive difference (Social Enterprise </a:t>
            </a:r>
            <a:r>
              <a:rPr lang="en-GB" sz="1600" dirty="0" smtClean="0"/>
              <a:t>UK, 2016).</a:t>
            </a:r>
            <a:endParaRPr lang="en-GB" sz="16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Aim: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600" dirty="0"/>
              <a:t>Students will consider and analyse the value of social enterprise in relation to health and social care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Learning 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outcomes:</a:t>
            </a:r>
          </a:p>
          <a:p>
            <a:r>
              <a:rPr lang="en-GB" sz="1600" dirty="0"/>
              <a:t>evaluate social enterprise in health and social care provision for individuals, families and communities</a:t>
            </a:r>
          </a:p>
          <a:p>
            <a:r>
              <a:rPr lang="en-GB" sz="1600" dirty="0"/>
              <a:t>analyse the varied nature of social enterprise and the benefits it can provide to individuals, families and communities</a:t>
            </a:r>
          </a:p>
          <a:p>
            <a:r>
              <a:rPr lang="en-GB" sz="1600" dirty="0"/>
              <a:t>examine the skills needed to develop a social enterprise</a:t>
            </a:r>
          </a:p>
          <a:p>
            <a:pPr marL="0" inden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5625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051"/>
            <a:ext cx="8229600" cy="442130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>
                <a:solidFill>
                  <a:srgbClr val="F79646">
                    <a:lumMod val="75000"/>
                  </a:srgbClr>
                </a:solidFill>
              </a:rPr>
              <a:t>Context: </a:t>
            </a:r>
            <a:r>
              <a:rPr lang="en-GB" sz="1600" dirty="0" smtClean="0"/>
              <a:t>Understanding </a:t>
            </a:r>
            <a:r>
              <a:rPr lang="en-GB" sz="1600" dirty="0"/>
              <a:t>and developing project management skills provides a </a:t>
            </a:r>
            <a:r>
              <a:rPr lang="en-GB" sz="1600" dirty="0" smtClean="0"/>
              <a:t>valuable preparation </a:t>
            </a:r>
            <a:r>
              <a:rPr lang="en-GB" sz="1600" dirty="0"/>
              <a:t>for work in a variety of roles and settings. The range of opportunities </a:t>
            </a:r>
            <a:r>
              <a:rPr lang="en-GB" sz="1600" dirty="0" smtClean="0"/>
              <a:t>to utilise </a:t>
            </a:r>
            <a:r>
              <a:rPr lang="en-GB" sz="1600" dirty="0"/>
              <a:t>these skills can include initiating a procedural or policy change within a </a:t>
            </a:r>
            <a:r>
              <a:rPr lang="en-GB" sz="1600" dirty="0" smtClean="0"/>
              <a:t>service or </a:t>
            </a:r>
            <a:r>
              <a:rPr lang="en-GB" sz="1600" dirty="0"/>
              <a:t>department as well as developing new provision to meet social and </a:t>
            </a:r>
            <a:r>
              <a:rPr lang="en-GB" sz="1600" dirty="0" smtClean="0"/>
              <a:t>community needs</a:t>
            </a:r>
            <a:r>
              <a:rPr lang="en-GB" sz="1600" dirty="0"/>
              <a:t>. </a:t>
            </a: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b="1" dirty="0" smtClean="0">
                <a:solidFill>
                  <a:srgbClr val="F79646">
                    <a:lumMod val="75000"/>
                  </a:srgbClr>
                </a:solidFill>
              </a:rPr>
              <a:t>Aim: </a:t>
            </a:r>
            <a:r>
              <a:rPr lang="en-GB" sz="1600" dirty="0" smtClean="0">
                <a:latin typeface="Arial" panose="020B0604020202020204" pitchFamily="34" charset="0"/>
              </a:rPr>
              <a:t>For </a:t>
            </a:r>
            <a:r>
              <a:rPr lang="en-GB" sz="1600" dirty="0">
                <a:latin typeface="Arial" panose="020B0604020202020204" pitchFamily="34" charset="0"/>
              </a:rPr>
              <a:t>students to gain a critical understanding of project management in a variety </a:t>
            </a:r>
            <a:r>
              <a:rPr lang="en-GB" sz="1600" dirty="0" smtClean="0">
                <a:latin typeface="Arial" panose="020B0604020202020204" pitchFamily="34" charset="0"/>
              </a:rPr>
              <a:t>of contexts</a:t>
            </a:r>
          </a:p>
          <a:p>
            <a:pPr marL="0" indent="0">
              <a:buNone/>
            </a:pPr>
            <a:endParaRPr lang="en-GB" sz="1600" dirty="0"/>
          </a:p>
          <a:p>
            <a:pPr marL="0" lvl="0" indent="0">
              <a:buNone/>
            </a:pPr>
            <a:r>
              <a:rPr lang="en-GB" sz="1600" b="1" dirty="0">
                <a:solidFill>
                  <a:srgbClr val="F79646">
                    <a:lumMod val="75000"/>
                  </a:srgbClr>
                </a:solidFill>
              </a:rPr>
              <a:t>Learning outcomes:</a:t>
            </a:r>
          </a:p>
          <a:p>
            <a:pPr>
              <a:buFont typeface="+mj-lt"/>
              <a:buAutoNum type="arabicPeriod"/>
            </a:pPr>
            <a:r>
              <a:rPr lang="en-GB" sz="1600" dirty="0"/>
              <a:t>Critically explore key aspects of project management</a:t>
            </a:r>
          </a:p>
          <a:p>
            <a:pPr>
              <a:buFont typeface="+mj-lt"/>
              <a:buAutoNum type="arabicPeriod"/>
            </a:pPr>
            <a:r>
              <a:rPr lang="en-GB" sz="1600" dirty="0" smtClean="0"/>
              <a:t>Critically </a:t>
            </a:r>
            <a:r>
              <a:rPr lang="en-GB" sz="1600" dirty="0"/>
              <a:t>analyse project management skills</a:t>
            </a:r>
          </a:p>
          <a:p>
            <a:pPr>
              <a:buFont typeface="+mj-lt"/>
              <a:buAutoNum type="arabicPeriod"/>
            </a:pPr>
            <a:r>
              <a:rPr lang="en-GB" sz="1600" dirty="0" smtClean="0"/>
              <a:t>Critically </a:t>
            </a:r>
            <a:r>
              <a:rPr lang="en-GB" sz="1600" dirty="0"/>
              <a:t>evaluate the importance of project management in third </a:t>
            </a:r>
            <a:r>
              <a:rPr lang="en-GB" sz="1600" dirty="0" smtClean="0"/>
              <a:t>sector organisations</a:t>
            </a:r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3762375" y="15982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F79646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Level </a:t>
            </a:r>
            <a:r>
              <a:rPr lang="en-GB" sz="2000" b="1" dirty="0" smtClean="0">
                <a:solidFill>
                  <a:srgbClr val="F79646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6  Future innovators– </a:t>
            </a:r>
            <a:r>
              <a:rPr lang="en-GB" sz="2000" b="1" dirty="0">
                <a:solidFill>
                  <a:srgbClr val="F79646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p</a:t>
            </a:r>
            <a:r>
              <a:rPr lang="en-GB" sz="2000" b="1" dirty="0" smtClean="0">
                <a:solidFill>
                  <a:srgbClr val="F79646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roject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460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Discussion points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Level 5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Level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037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360" y="161743"/>
            <a:ext cx="6416040" cy="547332"/>
          </a:xfrm>
        </p:spPr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Thought for the day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56760" y="3357054"/>
            <a:ext cx="4247535" cy="2926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" y="1048364"/>
            <a:ext cx="8808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</a:rPr>
              <a:t>Everyone is a genius. But if you judge a fish on its ability to climb a tree, it will live its whole life believing that it is stupid. 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0070C0"/>
                </a:solidFill>
              </a:rPr>
              <a:t>Albert Einstein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516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Thank you for taking part in this session today and being involved in the discussions.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en-GB" sz="2000" dirty="0" smtClean="0">
                <a:hlinkClick r:id="rId2"/>
              </a:rPr>
              <a:t>C.A.Jones@ljmu.ac.uk</a:t>
            </a:r>
            <a:r>
              <a:rPr lang="en-GB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2070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Aims of session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 smtClean="0"/>
          </a:p>
          <a:p>
            <a:r>
              <a:rPr lang="en-GB" sz="2400" dirty="0"/>
              <a:t>d</a:t>
            </a:r>
            <a:r>
              <a:rPr lang="en-GB" sz="2400" dirty="0" smtClean="0"/>
              <a:t>emonstrate how enterprise can be embedded and implemented within health and social care </a:t>
            </a:r>
            <a:r>
              <a:rPr lang="en-GB" sz="1000" dirty="0" smtClean="0"/>
              <a:t>(a subject not normally associated with enterprise education)</a:t>
            </a:r>
          </a:p>
          <a:p>
            <a:endParaRPr lang="en-GB" sz="1000" dirty="0"/>
          </a:p>
          <a:p>
            <a:r>
              <a:rPr lang="en-GB" sz="2400" dirty="0" smtClean="0"/>
              <a:t>provide </a:t>
            </a:r>
            <a:r>
              <a:rPr lang="en-GB" sz="2400" dirty="0"/>
              <a:t>an opportunity for participants to contribute </a:t>
            </a:r>
            <a:r>
              <a:rPr lang="en-GB" sz="2400" dirty="0" smtClean="0"/>
              <a:t>ideas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co-create </a:t>
            </a:r>
            <a:r>
              <a:rPr lang="en-GB" sz="2400" dirty="0"/>
              <a:t>content </a:t>
            </a:r>
            <a:r>
              <a:rPr lang="en-GB" sz="2400" dirty="0" smtClean="0"/>
              <a:t>for the </a:t>
            </a:r>
            <a:r>
              <a:rPr lang="en-GB" sz="2400" dirty="0"/>
              <a:t>enterprise theme within an undergraduate Health and Social Care </a:t>
            </a:r>
            <a:r>
              <a:rPr lang="en-GB" sz="2400" dirty="0" smtClean="0"/>
              <a:t>programme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5560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Why enterprise and health and social care?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sz="2000" dirty="0" smtClean="0"/>
              <a:t>Journey overview</a:t>
            </a:r>
          </a:p>
          <a:p>
            <a:r>
              <a:rPr lang="en-GB" sz="2000" dirty="0" smtClean="0"/>
              <a:t>Necessary to adapt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7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Why enterprise?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Definitions can vary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Macro –	creating businesses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generating £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Micro – 	ways to improve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15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Why enterprise? 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health environments are ever changing due to a variety of factors including increased service demands, financial limitations, technological developments and increasing public expectations of care (Howe et. al., 2012). 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/>
              <a:t>In addition, health professionals have to manage their workload and the emotional demands that this can place on them.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45765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Why enterprise?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The combination of these factors can manifest themselves as stressors and being able to cope and manage these often conflicting demands can be challenging. Taking a creative and enterprising approach offers an effective mechanism to respond </a:t>
            </a:r>
            <a:r>
              <a:rPr lang="en-GB" sz="2000" dirty="0" smtClean="0"/>
              <a:t>positively.</a:t>
            </a:r>
          </a:p>
          <a:p>
            <a:endParaRPr lang="en-GB" sz="2000" dirty="0"/>
          </a:p>
          <a:p>
            <a:r>
              <a:rPr lang="en-GB" sz="2000" dirty="0"/>
              <a:t>Public Sector cuts have necessitated the creation of more social enterprises in this field. In </a:t>
            </a:r>
            <a:r>
              <a:rPr lang="en-GB" sz="2000" dirty="0" smtClean="0"/>
              <a:t>addition, </a:t>
            </a:r>
            <a:r>
              <a:rPr lang="en-GB" sz="2000" dirty="0"/>
              <a:t>clinical entrepreneurship is being promoted to create innovative answers to the problems of the NHS.  </a:t>
            </a:r>
            <a:r>
              <a:rPr lang="en-GB" sz="2000" dirty="0" smtClean="0"/>
              <a:t>Therefore, the need for embedding enterprise into the health curriculum is clear.</a:t>
            </a:r>
          </a:p>
          <a:p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86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Examples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Washing Machine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Sandpaper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349" y="1677749"/>
            <a:ext cx="1594046" cy="2074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0" y="3752499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1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011"/>
            <a:ext cx="8229600" cy="450733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Never doubt that a small group of thoughtful, committed citizens can change the world. Indeed it is the only thing that ever has</a:t>
            </a:r>
          </a:p>
          <a:p>
            <a:pPr marL="0" indent="0" algn="ctr">
              <a:buNone/>
            </a:pPr>
            <a:r>
              <a:rPr lang="en-GB" sz="1800" dirty="0" smtClean="0"/>
              <a:t>(Margaret Mead)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Examples of this include the Hillsborough Campaign and the Stephen Lawrence Campaign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49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Enterprise doesn’t necessarily need to be £ orientated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It can be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small</a:t>
            </a:r>
            <a:r>
              <a:rPr lang="en-GB" dirty="0" smtClean="0"/>
              <a:t> outputs with </a:t>
            </a:r>
            <a:r>
              <a:rPr lang="en-GB" sz="9600" b="1" dirty="0" smtClean="0">
                <a:solidFill>
                  <a:schemeClr val="accent6">
                    <a:lumMod val="75000"/>
                  </a:schemeClr>
                </a:solidFill>
              </a:rPr>
              <a:t>massive </a:t>
            </a:r>
            <a:r>
              <a:rPr lang="en-GB" dirty="0" smtClean="0"/>
              <a:t>outcomes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40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D6FDF14053CE449392666729AD0583" ma:contentTypeVersion="0" ma:contentTypeDescription="Create a new document." ma:contentTypeScope="" ma:versionID="529e6366dbb9c18f2fcb45dd9dc62d9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BD0748-0B29-47C0-88BA-E8FB27A4DB9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C5DB1923-3C1C-49A9-A3D8-B337366641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302D3E5-E500-4161-9C23-8CF3C5475654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DCFD822D-3F0A-431C-A3CC-5E8302BBDA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763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Calibri</vt:lpstr>
      <vt:lpstr>Office Theme</vt:lpstr>
      <vt:lpstr>PowerPoint Presentation</vt:lpstr>
      <vt:lpstr>Aims of session</vt:lpstr>
      <vt:lpstr>Introduction</vt:lpstr>
      <vt:lpstr>Why enterprise?</vt:lpstr>
      <vt:lpstr>Why enterprise? </vt:lpstr>
      <vt:lpstr>Why enterprise?</vt:lpstr>
      <vt:lpstr>Examples</vt:lpstr>
      <vt:lpstr>PowerPoint Presentation</vt:lpstr>
      <vt:lpstr>PowerPoint Presentation</vt:lpstr>
      <vt:lpstr>Enterprise and health and social care</vt:lpstr>
      <vt:lpstr>Programme overview</vt:lpstr>
      <vt:lpstr>Level 5  Future Change Makers – Social Enterprise </vt:lpstr>
      <vt:lpstr>PowerPoint Presentation</vt:lpstr>
      <vt:lpstr>Discussion points</vt:lpstr>
      <vt:lpstr>Thought for the day</vt:lpstr>
      <vt:lpstr>PowerPoint Presentation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Corporate-Presentation-Sept-2013</dc:title>
  <dc:creator>Philpotts, Lee</dc:creator>
  <cp:lastModifiedBy>Rogers, Sandra</cp:lastModifiedBy>
  <cp:revision>295</cp:revision>
  <cp:lastPrinted>2015-02-16T12:05:00Z</cp:lastPrinted>
  <dcterms:created xsi:type="dcterms:W3CDTF">2009-10-29T15:56:45Z</dcterms:created>
  <dcterms:modified xsi:type="dcterms:W3CDTF">2016-09-07T15:45:44Z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0x0101004BD6FDF14053CE449392666729AD0583</vt:lpwstr>
  </property>
</Properties>
</file>