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5" r:id="rId2"/>
    <p:sldId id="322" r:id="rId3"/>
    <p:sldId id="315" r:id="rId4"/>
    <p:sldId id="319" r:id="rId5"/>
    <p:sldId id="332" r:id="rId6"/>
    <p:sldId id="329" r:id="rId7"/>
    <p:sldId id="323" r:id="rId8"/>
    <p:sldId id="333" r:id="rId9"/>
    <p:sldId id="331" r:id="rId10"/>
    <p:sldId id="330" r:id="rId11"/>
    <p:sldId id="318" r:id="rId12"/>
    <p:sldId id="314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689" autoAdjust="0"/>
    <p:restoredTop sz="94679" autoAdjust="0"/>
  </p:normalViewPr>
  <p:slideViewPr>
    <p:cSldViewPr>
      <p:cViewPr>
        <p:scale>
          <a:sx n="119" d="100"/>
          <a:sy n="119" d="100"/>
        </p:scale>
        <p:origin x="-1404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5955" cy="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45" y="2"/>
            <a:ext cx="2945955" cy="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324"/>
            <a:ext cx="2945955" cy="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45" y="9429324"/>
            <a:ext cx="2945955" cy="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E743275-7DC5-4431-8486-2DFBF4CF84D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601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955" cy="495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245" y="2"/>
            <a:ext cx="2945955" cy="495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0FD5A-BAE4-2D4C-AA07-551B0F9733A5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3" y="4715482"/>
            <a:ext cx="5437550" cy="4466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324"/>
            <a:ext cx="2945955" cy="495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245" y="9429324"/>
            <a:ext cx="2945955" cy="495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93106-4909-EC4A-9460-0BA61EF780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486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9/5/2016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064643"/>
            <a:ext cx="6705601" cy="1076325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 smtClean="0"/>
              <a:t>The Transition from </a:t>
            </a:r>
            <a:br>
              <a:rPr lang="en-GB" sz="4000" b="1" dirty="0" smtClean="0"/>
            </a:br>
            <a:r>
              <a:rPr lang="en-GB" sz="4000" b="1" dirty="0" smtClean="0"/>
              <a:t>Student to Business </a:t>
            </a:r>
            <a:r>
              <a:rPr lang="en-GB" sz="4000" b="1" dirty="0"/>
              <a:t>O</a:t>
            </a:r>
            <a:r>
              <a:rPr lang="en-GB" sz="4000" b="1" dirty="0" smtClean="0"/>
              <a:t>wner</a:t>
            </a:r>
            <a:br>
              <a:rPr lang="en-GB" sz="4000" b="1" dirty="0" smtClean="0"/>
            </a:br>
            <a:r>
              <a:rPr lang="en-GB" sz="4000" b="1" i="1" dirty="0" smtClean="0"/>
              <a:t>A journey into the Enterprise Placement Year</a:t>
            </a:r>
            <a:endParaRPr lang="en-GB" sz="4000" b="1" i="1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3212976"/>
            <a:ext cx="7139136" cy="2133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en-GB" dirty="0"/>
          </a:p>
          <a:p>
            <a:pPr algn="ctr">
              <a:buFontTx/>
              <a:buNone/>
            </a:pPr>
            <a:r>
              <a:rPr lang="en-GB" sz="2800" dirty="0" smtClean="0"/>
              <a:t>Philip Clegg &amp; Catherine McGrath</a:t>
            </a:r>
          </a:p>
          <a:p>
            <a:pPr algn="ctr">
              <a:buFontTx/>
              <a:buNone/>
            </a:pPr>
            <a:r>
              <a:rPr lang="en-GB" sz="2800" dirty="0" smtClean="0"/>
              <a:t>University of Huddersfield </a:t>
            </a:r>
          </a:p>
          <a:p>
            <a:pPr>
              <a:buFontTx/>
              <a:buNone/>
            </a:pPr>
            <a:endParaRPr lang="en-GB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944" y="5181600"/>
            <a:ext cx="2362200" cy="1310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Four Transition Challenges</a:t>
            </a:r>
            <a:endParaRPr lang="en-US" sz="4800" b="1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389120"/>
          </a:xfrm>
        </p:spPr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r>
              <a:rPr lang="en-US" dirty="0" smtClean="0"/>
              <a:t>Effective Communication</a:t>
            </a:r>
          </a:p>
          <a:p>
            <a:r>
              <a:rPr lang="en-US" dirty="0" smtClean="0"/>
              <a:t>(e.g. </a:t>
            </a:r>
            <a:r>
              <a:rPr lang="en-US" dirty="0"/>
              <a:t>l</a:t>
            </a:r>
            <a:r>
              <a:rPr lang="en-US" dirty="0" smtClean="0"/>
              <a:t>ack of response to emails/invitations etc.)</a:t>
            </a:r>
          </a:p>
          <a:p>
            <a:endParaRPr lang="en-US" dirty="0"/>
          </a:p>
          <a:p>
            <a:r>
              <a:rPr lang="en-US" dirty="0" smtClean="0"/>
              <a:t>Embracing peer learning/networking</a:t>
            </a:r>
          </a:p>
          <a:p>
            <a:r>
              <a:rPr lang="en-US" dirty="0" smtClean="0"/>
              <a:t>(Electing to move out of ‘comfort zone’)</a:t>
            </a:r>
          </a:p>
          <a:p>
            <a:endParaRPr lang="en-US" dirty="0"/>
          </a:p>
          <a:p>
            <a:r>
              <a:rPr lang="en-US" dirty="0" smtClean="0"/>
              <a:t>Maximising the internal opportunities and resources available</a:t>
            </a:r>
          </a:p>
          <a:p>
            <a:r>
              <a:rPr lang="en-US" dirty="0" smtClean="0"/>
              <a:t>(Not using Business Advisors, internal event attendance)</a:t>
            </a:r>
          </a:p>
          <a:p>
            <a:endParaRPr lang="en-US" dirty="0"/>
          </a:p>
          <a:p>
            <a:r>
              <a:rPr lang="en-US" dirty="0" smtClean="0"/>
              <a:t>Engagement with external opportunities</a:t>
            </a:r>
          </a:p>
          <a:p>
            <a:r>
              <a:rPr lang="en-US" dirty="0" smtClean="0"/>
              <a:t>(Competitions, external event attendance, business lead)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58571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  <p:pic>
        <p:nvPicPr>
          <p:cNvPr id="2050" name="Picture 2" descr="C:\Users\entrpjc\AppData\Local\Microsoft\Windows\Temporary Internet Files\Content.IE5\ECQ83O0C\MC900441498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428" y="2301310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299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How to contact us</a:t>
            </a:r>
            <a:endParaRPr lang="en-US" sz="4000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4467"/>
            <a:ext cx="8229600" cy="43529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Email us at			enterprise@hud.ac.uk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Website			www.hud.ac.uk/enterprise 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Follow us on Twitter		@HudEnterprise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				@CleggPhilip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				@CMcGMarketing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Learning Outcomes</a:t>
            </a:r>
            <a:endParaRPr lang="en-US" sz="4800" b="1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389120"/>
          </a:xfrm>
        </p:spPr>
        <p:txBody>
          <a:bodyPr>
            <a:normAutofit fontScale="55000" lnSpcReduction="20000"/>
          </a:bodyPr>
          <a:lstStyle/>
          <a:p>
            <a:endParaRPr lang="en-GB" dirty="0" smtClean="0"/>
          </a:p>
          <a:p>
            <a:r>
              <a:rPr lang="en-US" sz="3200" dirty="0" smtClean="0">
                <a:latin typeface="+mj-lt"/>
              </a:rPr>
              <a:t>Gain an understanding of the </a:t>
            </a:r>
            <a:r>
              <a:rPr lang="en-US" sz="3200" i="1" dirty="0" smtClean="0">
                <a:latin typeface="+mj-lt"/>
              </a:rPr>
              <a:t>generic</a:t>
            </a:r>
            <a:r>
              <a:rPr lang="en-US" sz="3200" dirty="0" smtClean="0">
                <a:latin typeface="+mj-lt"/>
              </a:rPr>
              <a:t> Enterprise Placement Year (EPY) model</a:t>
            </a:r>
          </a:p>
          <a:p>
            <a:endParaRPr lang="en-US" sz="32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3200" dirty="0" smtClean="0">
                <a:latin typeface="+mj-lt"/>
              </a:rPr>
              <a:t>Understand  development of EPY and how it is evolving with a new innovative model </a:t>
            </a:r>
          </a:p>
          <a:p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Understand the context and impact of ‘transition’ in this setting</a:t>
            </a:r>
          </a:p>
          <a:p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Engage in a facilitated discussion around the attitudinal challenges and potential solutions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Receive notes circulated following event</a:t>
            </a:r>
          </a:p>
          <a:p>
            <a:pPr marL="0" indent="0">
              <a:buNone/>
            </a:pPr>
            <a:endParaRPr lang="en-US" sz="3200" dirty="0">
              <a:latin typeface="+mj-lt"/>
            </a:endParaRPr>
          </a:p>
          <a:p>
            <a:pPr marL="0" indent="0">
              <a:buNone/>
            </a:pPr>
            <a:r>
              <a:rPr lang="en-US" sz="3200" dirty="0" smtClean="0">
                <a:latin typeface="+mj-lt"/>
              </a:rPr>
              <a:t>NB....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We proposed this session as we don’t know all of the answers!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9864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b="1" dirty="0"/>
              <a:t> </a:t>
            </a:r>
            <a:r>
              <a:rPr lang="en-GB" sz="4800" b="1" dirty="0" smtClean="0"/>
              <a:t>A Brief Introduction </a:t>
            </a:r>
            <a:r>
              <a:rPr lang="en-GB" sz="4800" b="1" dirty="0"/>
              <a:t>to </a:t>
            </a:r>
            <a:r>
              <a:rPr lang="en-GB" sz="4800" b="1" dirty="0" smtClean="0"/>
              <a:t>EPY</a:t>
            </a:r>
            <a:endParaRPr lang="en-US" sz="4800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3529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+mj-lt"/>
              </a:rPr>
              <a:t>An alternative to a traditional placement year for 3</a:t>
            </a:r>
            <a:r>
              <a:rPr lang="en-US" sz="2400" baseline="30000" dirty="0" smtClean="0">
                <a:latin typeface="+mj-lt"/>
              </a:rPr>
              <a:t>rd</a:t>
            </a:r>
            <a:r>
              <a:rPr lang="en-US" sz="2400" dirty="0" smtClean="0">
                <a:latin typeface="+mj-lt"/>
              </a:rPr>
              <a:t> year undergraduate students</a:t>
            </a:r>
          </a:p>
          <a:p>
            <a:pPr>
              <a:lnSpc>
                <a:spcPct val="80000"/>
              </a:lnSpc>
            </a:pPr>
            <a:endParaRPr lang="en-US" sz="2400" dirty="0" smtClean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+mj-lt"/>
              </a:rPr>
              <a:t>A 10 month programme developed and refined over 9 years</a:t>
            </a:r>
          </a:p>
          <a:p>
            <a:pPr>
              <a:lnSpc>
                <a:spcPct val="80000"/>
              </a:lnSpc>
            </a:pPr>
            <a:endParaRPr lang="en-US" sz="2400" dirty="0" smtClean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+mj-lt"/>
              </a:rPr>
              <a:t>A fully accredited placement degree option</a:t>
            </a:r>
          </a:p>
          <a:p>
            <a:pPr>
              <a:lnSpc>
                <a:spcPct val="80000"/>
              </a:lnSpc>
            </a:pPr>
            <a:endParaRPr lang="en-US" sz="2400" dirty="0" smtClean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+mj-lt"/>
              </a:rPr>
              <a:t>Programme offered across the University of Huddersfield schools wherever traditional 1 year placements are appropriate 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+mj-lt"/>
              </a:rPr>
              <a:t>A structured programme culminating in business pitch and reflective learning outcomes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+mj-lt"/>
              </a:rPr>
              <a:t>Pass/Fail outcome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229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b="1" dirty="0"/>
              <a:t>Introduction to </a:t>
            </a:r>
            <a:r>
              <a:rPr lang="en-GB" sz="4800" b="1" dirty="0" smtClean="0"/>
              <a:t>SS EPY</a:t>
            </a:r>
            <a:endParaRPr lang="en-US" sz="4800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352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+mj-lt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+mj-lt"/>
              </a:rPr>
              <a:t>Specific Computer Games Development Company scheme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+mj-lt"/>
              </a:rPr>
              <a:t>Unique challenges and different desired outcomes of EPY 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+mj-lt"/>
              </a:rPr>
              <a:t>Follows EPY programme format with additional elements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+mj-lt"/>
              </a:rPr>
              <a:t>Prototype year, 1 holding year, launch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+mj-lt"/>
              </a:rPr>
              <a:t>Impact to date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087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800" b="1" dirty="0" smtClean="0"/>
              <a:t>What do we mean by Transition!</a:t>
            </a:r>
            <a:endParaRPr lang="en-US" sz="4800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352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3074399" cy="2871995"/>
          </a:xfrm>
          <a:prstGeom prst="rect">
            <a:avLst/>
          </a:prstGeom>
          <a:noFill/>
          <a:ln w="12700">
            <a:solidFill>
              <a:schemeClr val="tx1">
                <a:alpha val="12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354" y="2924944"/>
            <a:ext cx="2217070" cy="3520584"/>
          </a:xfrm>
          <a:prstGeom prst="rect">
            <a:avLst/>
          </a:prstGeom>
          <a:noFill/>
          <a:ln w="12700" cmpd="sng">
            <a:solidFill>
              <a:schemeClr val="tx1">
                <a:alpha val="12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4067944" y="3861048"/>
            <a:ext cx="1440160" cy="64807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38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800" b="1" dirty="0" smtClean="0"/>
              <a:t>Graduate Transition often less </a:t>
            </a:r>
            <a:r>
              <a:rPr lang="en-GB" sz="4800" b="1" i="1" dirty="0" smtClean="0"/>
              <a:t>dramatic</a:t>
            </a:r>
            <a:endParaRPr lang="en-US" sz="4800" b="1" i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352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354" y="2924944"/>
            <a:ext cx="2217070" cy="3520584"/>
          </a:xfrm>
          <a:prstGeom prst="rect">
            <a:avLst/>
          </a:prstGeom>
          <a:noFill/>
          <a:ln w="12700" cmpd="sng">
            <a:solidFill>
              <a:schemeClr val="tx1">
                <a:alpha val="12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3779912" y="3861048"/>
            <a:ext cx="1440160" cy="64807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04760"/>
            <a:ext cx="2217070" cy="3520584"/>
          </a:xfrm>
          <a:prstGeom prst="rect">
            <a:avLst/>
          </a:prstGeom>
          <a:noFill/>
          <a:ln w="12700" cmpd="sng">
            <a:solidFill>
              <a:schemeClr val="tx1">
                <a:alpha val="12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274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800" b="1" dirty="0"/>
              <a:t>Induction Day to Welcome Week</a:t>
            </a:r>
            <a:endParaRPr lang="en-US" sz="4800" b="1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32168"/>
            <a:ext cx="8229600" cy="438912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US" sz="2400" dirty="0" smtClean="0">
                <a:latin typeface="+mj-lt"/>
              </a:rPr>
              <a:t>Was Induction Day until 2015 – now ‘Welcome Week’ 2016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Programme overview plus Developmental Sessions</a:t>
            </a:r>
          </a:p>
          <a:p>
            <a:endParaRPr lang="en-US" sz="2400" b="1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External business visit and innovation challenge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Establish peer connections and working pattern</a:t>
            </a:r>
          </a:p>
          <a:p>
            <a:pPr marL="0" indent="0">
              <a:buNone/>
            </a:pPr>
            <a:endParaRPr lang="en-US" sz="2400" dirty="0" smtClean="0">
              <a:latin typeface="+mj-lt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8382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Welcome Week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Top things learnt:</a:t>
            </a:r>
          </a:p>
          <a:p>
            <a:pPr marL="365760" lvl="1" indent="0">
              <a:buNone/>
            </a:pPr>
            <a:r>
              <a:rPr lang="en-GB" dirty="0"/>
              <a:t>b</a:t>
            </a:r>
            <a:r>
              <a:rPr lang="en-GB" dirty="0" smtClean="0"/>
              <a:t>etter time management; better networking skills; it’s good to ask for help; it’s ok to change plans; the importance of preparation; it’s good to share ideas; </a:t>
            </a:r>
            <a:endParaRPr lang="en-GB" dirty="0" smtClean="0"/>
          </a:p>
          <a:p>
            <a:pPr marL="365760" lvl="1" indent="0">
              <a:buNone/>
            </a:pPr>
            <a:endParaRPr lang="en-GB" dirty="0"/>
          </a:p>
          <a:p>
            <a:r>
              <a:rPr lang="en-GB" dirty="0" smtClean="0"/>
              <a:t>And:</a:t>
            </a:r>
          </a:p>
          <a:p>
            <a:pPr marL="365760" lvl="1" indent="0">
              <a:buNone/>
            </a:pPr>
            <a:r>
              <a:rPr lang="en-GB" dirty="0" smtClean="0"/>
              <a:t>Reality of running a </a:t>
            </a:r>
            <a:r>
              <a:rPr lang="en-GB" dirty="0" smtClean="0"/>
              <a:t>business</a:t>
            </a:r>
          </a:p>
          <a:p>
            <a:pPr marL="365760" lvl="1" indent="0">
              <a:buNone/>
            </a:pPr>
            <a:endParaRPr lang="en-GB" dirty="0"/>
          </a:p>
          <a:p>
            <a:pPr marL="365760" lvl="1" indent="0">
              <a:buNone/>
            </a:pPr>
            <a:r>
              <a:rPr lang="en-GB" sz="2600" dirty="0"/>
              <a:t>And:</a:t>
            </a:r>
          </a:p>
          <a:p>
            <a:pPr marL="365760" lvl="1" indent="0">
              <a:buNone/>
            </a:pPr>
            <a:r>
              <a:rPr lang="en-GB" sz="2600" dirty="0"/>
              <a:t>“A lot of new uses for pipe-cleaners!”</a:t>
            </a:r>
          </a:p>
        </p:txBody>
      </p:sp>
    </p:spTree>
    <p:extLst>
      <p:ext uri="{BB962C8B-B14F-4D97-AF65-F5344CB8AC3E}">
        <p14:creationId xmlns:p14="http://schemas.microsoft.com/office/powerpoint/2010/main" val="2054306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Exercise </a:t>
            </a:r>
            <a:endParaRPr lang="en-US" sz="4800" b="1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32168"/>
            <a:ext cx="8229600" cy="438912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US" sz="2400" dirty="0" smtClean="0">
                <a:latin typeface="+mj-lt"/>
              </a:rPr>
              <a:t>There are 4 areas to address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Looking at </a:t>
            </a:r>
            <a:r>
              <a:rPr lang="en-US" sz="2400" i="1" dirty="0" smtClean="0">
                <a:latin typeface="+mj-lt"/>
              </a:rPr>
              <a:t>attitudinal</a:t>
            </a:r>
            <a:r>
              <a:rPr lang="en-US" sz="2400" dirty="0" smtClean="0">
                <a:latin typeface="+mj-lt"/>
              </a:rPr>
              <a:t> and not just practical solutions</a:t>
            </a:r>
          </a:p>
          <a:p>
            <a:endParaRPr lang="en-US" sz="2400" b="1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20 minutes to discuss your topic from Students/Enterprise Educator perspective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10 minutes feedback/discussion</a:t>
            </a:r>
          </a:p>
          <a:p>
            <a:endParaRPr lang="en-US" sz="2400" dirty="0">
              <a:latin typeface="+mj-lt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6379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10174</TotalTime>
  <Words>383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The Transition from  Student to Business Owner A journey into the Enterprise Placement Year</vt:lpstr>
      <vt:lpstr>Learning Outcomes</vt:lpstr>
      <vt:lpstr> A Brief Introduction to EPY</vt:lpstr>
      <vt:lpstr>Introduction to SS EPY</vt:lpstr>
      <vt:lpstr>What do we mean by Transition!</vt:lpstr>
      <vt:lpstr>Graduate Transition often less dramatic</vt:lpstr>
      <vt:lpstr>Induction Day to Welcome Week</vt:lpstr>
      <vt:lpstr>Welcome Week Feedback</vt:lpstr>
      <vt:lpstr>Exercise </vt:lpstr>
      <vt:lpstr>Four Transition Challenges</vt:lpstr>
      <vt:lpstr>Any Questions?</vt:lpstr>
      <vt:lpstr>How to contact 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EVENT Measuring social added value…</dc:title>
  <dc:creator>Kay</dc:creator>
  <cp:lastModifiedBy>Administrator</cp:lastModifiedBy>
  <cp:revision>177</cp:revision>
  <cp:lastPrinted>2016-08-24T14:39:46Z</cp:lastPrinted>
  <dcterms:created xsi:type="dcterms:W3CDTF">2014-08-18T09:12:05Z</dcterms:created>
  <dcterms:modified xsi:type="dcterms:W3CDTF">2016-09-05T11:18:46Z</dcterms:modified>
</cp:coreProperties>
</file>