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67" r:id="rId3"/>
    <p:sldId id="268" r:id="rId4"/>
    <p:sldId id="258" r:id="rId5"/>
    <p:sldId id="264" r:id="rId6"/>
    <p:sldId id="257" r:id="rId7"/>
    <p:sldId id="259" r:id="rId8"/>
    <p:sldId id="270" r:id="rId9"/>
    <p:sldId id="260" r:id="rId10"/>
    <p:sldId id="266" r:id="rId11"/>
    <p:sldId id="269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5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56" autoAdjust="0"/>
    <p:restoredTop sz="81243" autoAdjust="0"/>
  </p:normalViewPr>
  <p:slideViewPr>
    <p:cSldViewPr snapToGrid="0">
      <p:cViewPr varScale="1">
        <p:scale>
          <a:sx n="60" d="100"/>
          <a:sy n="60" d="100"/>
        </p:scale>
        <p:origin x="1098" y="7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DBBC29-7EE8-49CD-8CB8-13BA87940D29}" type="datetimeFigureOut">
              <a:rPr lang="en-GB" smtClean="0"/>
              <a:t>06/09/2016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AD0370-D198-4C17-A0D8-D53B64E846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68408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 smtClean="0"/>
              <a:t>SOC 1-3 Independent professionals – 70% are NQF level 4 or above - Exploring the UK Freelance</a:t>
            </a:r>
            <a:r>
              <a:rPr lang="en-GB" sz="2400" baseline="0" dirty="0" smtClean="0"/>
              <a:t> Workforce – IPSE – 2015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400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 smtClean="0"/>
              <a:t>Despite lots of great support actually being available…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 smtClean="0"/>
              <a:t>2% independent professionals found out about this way of working at university - </a:t>
            </a:r>
            <a:r>
              <a:rPr lang="en-GB" sz="2400" dirty="0" err="1" smtClean="0"/>
              <a:t>ComRes</a:t>
            </a:r>
            <a:r>
              <a:rPr lang="en-GB" sz="2400" dirty="0" smtClean="0"/>
              <a:t> Demographic Survey - IPSE in collaboration with </a:t>
            </a:r>
            <a:r>
              <a:rPr lang="en-GB" sz="2400" dirty="0" err="1" smtClean="0"/>
              <a:t>ComRes</a:t>
            </a:r>
            <a:r>
              <a:rPr lang="en-GB" sz="2400" dirty="0" smtClean="0"/>
              <a:t> – 2014</a:t>
            </a:r>
            <a:endParaRPr lang="en-US" sz="240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40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 smtClean="0"/>
              <a:t>51% increase in the number of 18-29 year olds becoming independent professionals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AD0370-D198-4C17-A0D8-D53B64E8462E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48488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AD0370-D198-4C17-A0D8-D53B64E8462E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30480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Types of growth</a:t>
            </a:r>
          </a:p>
          <a:p>
            <a:r>
              <a:rPr lang="en-GB" dirty="0" smtClean="0"/>
              <a:t>Different departments</a:t>
            </a:r>
            <a:r>
              <a:rPr lang="en-GB" baseline="0" dirty="0" smtClean="0"/>
              <a:t> / schools / courses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5FDEA-8FAE-4564-B25B-4BE8F159CC92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49551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err="1" smtClean="0"/>
              <a:t>Pg</a:t>
            </a:r>
            <a:r>
              <a:rPr lang="en-GB" dirty="0" smtClean="0"/>
              <a:t> 20 of the Exploring UK Freelance Workforce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AD0370-D198-4C17-A0D8-D53B64E8462E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17781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‘Working for themselves’ – more</a:t>
            </a:r>
            <a:r>
              <a:rPr lang="en-GB" baseline="0" dirty="0" smtClean="0"/>
              <a:t> than 2/3 – Exploring the UK Freelance Workforce</a:t>
            </a:r>
          </a:p>
          <a:p>
            <a:endParaRPr lang="en-GB" baseline="0" dirty="0" smtClean="0"/>
          </a:p>
          <a:p>
            <a:r>
              <a:rPr lang="en-GB" baseline="0" dirty="0" smtClean="0"/>
              <a:t>Occupations can have an impact</a:t>
            </a:r>
          </a:p>
          <a:p>
            <a:pPr marL="171450" indent="-171450">
              <a:buFontTx/>
              <a:buChar char="-"/>
            </a:pPr>
            <a:r>
              <a:rPr lang="en-GB" baseline="0" dirty="0" smtClean="0"/>
              <a:t>Creative more likely to use ‘do freelance work’ </a:t>
            </a:r>
          </a:p>
          <a:p>
            <a:endParaRPr lang="en-GB" baseline="0" dirty="0" smtClean="0"/>
          </a:p>
          <a:p>
            <a:r>
              <a:rPr lang="en-GB" baseline="0" dirty="0" smtClean="0"/>
              <a:t>Gender impact</a:t>
            </a:r>
          </a:p>
          <a:p>
            <a:r>
              <a:rPr lang="en-GB" baseline="0" dirty="0" smtClean="0"/>
              <a:t>‘Sole director’ or ‘running a business’ men more likely</a:t>
            </a:r>
          </a:p>
          <a:p>
            <a:r>
              <a:rPr lang="en-GB" baseline="0" dirty="0" smtClean="0"/>
              <a:t>‘freelance work’ or ‘working for self’ female more likely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AD0370-D198-4C17-A0D8-D53B64E8462E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91784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Information – set up,</a:t>
            </a:r>
            <a:r>
              <a:rPr lang="en-GB" baseline="0" dirty="0" smtClean="0"/>
              <a:t> money matters, legal, growth, marketing</a:t>
            </a:r>
          </a:p>
          <a:p>
            <a:r>
              <a:rPr lang="en-GB" baseline="0" dirty="0" smtClean="0"/>
              <a:t>Activities – talks, workshops, online, guides, delivered by who? </a:t>
            </a:r>
          </a:p>
          <a:p>
            <a:r>
              <a:rPr lang="en-GB" baseline="0" dirty="0" smtClean="0"/>
              <a:t>Specific? Depends</a:t>
            </a:r>
          </a:p>
          <a:p>
            <a:r>
              <a:rPr lang="en-GB" baseline="0" dirty="0" smtClean="0"/>
              <a:t>How would you reach this group? – Marketing, terminology, clubs, societies, courses, departments </a:t>
            </a:r>
          </a:p>
          <a:p>
            <a:r>
              <a:rPr lang="en-GB" baseline="0" dirty="0" smtClean="0"/>
              <a:t>Which departments? - How do these students engage with careers advice? </a:t>
            </a:r>
          </a:p>
          <a:p>
            <a:endParaRPr lang="en-GB" baseline="0" dirty="0" smtClean="0"/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Products, services, in partnership, freelancing, portfolio, different types of growth (products, services, new geographical markets, new target markets, increasing rates / prices, skills, client base)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AD0370-D198-4C17-A0D8-D53B64E8462E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51913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AD0370-D198-4C17-A0D8-D53B64E8462E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36252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905001"/>
            <a:ext cx="100584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572000"/>
            <a:ext cx="8615680" cy="10668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10475384" y="1585384"/>
            <a:ext cx="2438400" cy="48683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457200"/>
            <a:fld id="{E444376F-3EBE-DF44-AB95-0F9B685C1490}" type="datetimeFigureOut">
              <a:rPr lang="en-US" smtClean="0">
                <a:solidFill>
                  <a:prstClr val="black"/>
                </a:solidFill>
              </a:rPr>
              <a:pPr defTabSz="457200"/>
              <a:t>9/6/2016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10511103" y="3988066"/>
            <a:ext cx="2366963" cy="48683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457200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B63653-78F6-3343-BAC9-F01D6A52F7E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0913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8136032-4D34-4795-A23C-867CFED2B940}" type="datetimeFigureOut">
              <a:rPr lang="en-GB" smtClean="0"/>
              <a:t>06/09/2016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0EFB1-66C2-4459-A844-19AC4E0504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8020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16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266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1600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4967" y="5648326"/>
            <a:ext cx="732367" cy="396875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 smtClean="0">
                <a:solidFill>
                  <a:srgbClr val="FFFFFF"/>
                </a:solidFill>
              </a:defRPr>
            </a:lvl1pPr>
          </a:lstStyle>
          <a:p>
            <a:pPr defTabSz="457200"/>
            <a:fld id="{91B63653-78F6-3343-BAC9-F01D6A52F7E0}" type="slidenum">
              <a:rPr lang="en-US"/>
              <a:pPr defTabSz="45720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7015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600" kern="1200" spc="-1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libri" charset="0"/>
          <a:ea typeface="ＭＳ Ｐゴシック" charset="0"/>
          <a:cs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libri" charset="0"/>
          <a:ea typeface="ＭＳ Ｐゴシック" charset="0"/>
          <a:cs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libri" charset="0"/>
          <a:ea typeface="ＭＳ Ｐゴシック" charset="0"/>
          <a:cs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39763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004888" indent="-228600" algn="l" rtl="0" eaLnBrk="1" fontAlgn="base" hangingPunct="1">
        <a:spcBef>
          <a:spcPct val="20000"/>
        </a:spcBef>
        <a:spcAft>
          <a:spcPct val="0"/>
        </a:spcAft>
        <a:buClr>
          <a:srgbClr val="9BBB59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279525" indent="-228600" algn="l" rtl="0" eaLnBrk="1" fontAlgn="base" hangingPunct="1">
        <a:spcBef>
          <a:spcPct val="20000"/>
        </a:spcBef>
        <a:spcAft>
          <a:spcPct val="0"/>
        </a:spcAft>
        <a:buClr>
          <a:srgbClr val="8064A2"/>
        </a:buClr>
        <a:buFont typeface="Arial" charset="0"/>
        <a:buChar char="•"/>
        <a:defRPr sz="16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1554163" indent="-228600" algn="l" rtl="0" eaLnBrk="1" fontAlgn="base" hangingPunct="1">
        <a:spcBef>
          <a:spcPct val="20000"/>
        </a:spcBef>
        <a:spcAft>
          <a:spcPct val="0"/>
        </a:spcAft>
        <a:buClr>
          <a:srgbClr val="4BACC6"/>
        </a:buClr>
        <a:buFont typeface="Arial" charset="0"/>
        <a:buChar char="•"/>
        <a:defRPr sz="14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Lydia.Wakefield@ipse.co.uk" TargetMode="External"/><Relationship Id="rId2" Type="http://schemas.openxmlformats.org/officeDocument/2006/relationships/hyperlink" Target="http://www.ipse.co.uk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1368" y="1510860"/>
            <a:ext cx="10547797" cy="2593975"/>
          </a:xfrm>
        </p:spPr>
        <p:txBody>
          <a:bodyPr/>
          <a:lstStyle/>
          <a:p>
            <a:r>
              <a:rPr lang="en-GB" dirty="0" smtClean="0">
                <a:solidFill>
                  <a:schemeClr val="accent1"/>
                </a:solidFill>
              </a:rPr>
              <a:t>Freelancers:</a:t>
            </a:r>
            <a:r>
              <a:rPr lang="en-GB" sz="4800" dirty="0" smtClean="0">
                <a:solidFill>
                  <a:schemeClr val="accent1"/>
                </a:solidFill>
              </a:rPr>
              <a:t> </a:t>
            </a:r>
            <a:br>
              <a:rPr lang="en-GB" sz="4800" dirty="0" smtClean="0">
                <a:solidFill>
                  <a:schemeClr val="accent1"/>
                </a:solidFill>
              </a:rPr>
            </a:br>
            <a:r>
              <a:rPr lang="en-GB" sz="4800" dirty="0" smtClean="0">
                <a:solidFill>
                  <a:schemeClr val="accent1"/>
                </a:solidFill>
              </a:rPr>
              <a:t>supporting students who may not consider themselves an ‘entrepreneur</a:t>
            </a:r>
            <a:r>
              <a:rPr lang="en-GB" sz="4800" dirty="0" smtClean="0">
                <a:solidFill>
                  <a:schemeClr val="accent1"/>
                </a:solidFill>
              </a:rPr>
              <a:t>’, ‘small business’ </a:t>
            </a:r>
            <a:r>
              <a:rPr lang="en-GB" sz="4800" dirty="0" smtClean="0">
                <a:solidFill>
                  <a:schemeClr val="accent1"/>
                </a:solidFill>
              </a:rPr>
              <a:t>or ‘start-up’ </a:t>
            </a:r>
            <a:endParaRPr lang="en-GB" sz="4800" dirty="0">
              <a:solidFill>
                <a:schemeClr val="accent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283676"/>
            <a:ext cx="8615680" cy="1066800"/>
          </a:xfrm>
        </p:spPr>
        <p:txBody>
          <a:bodyPr/>
          <a:lstStyle/>
          <a:p>
            <a:r>
              <a:rPr lang="en-GB" dirty="0" smtClean="0"/>
              <a:t>Lydia Wakefield – Education and Training Manager, IPSE</a:t>
            </a:r>
            <a:endParaRPr lang="en-GB" dirty="0"/>
          </a:p>
        </p:txBody>
      </p:sp>
      <p:pic>
        <p:nvPicPr>
          <p:cNvPr id="4" name="Unknown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42900" y="274638"/>
            <a:ext cx="2500313" cy="620921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Round Same Side Corner Rectangle 4"/>
          <p:cNvSpPr/>
          <p:nvPr/>
        </p:nvSpPr>
        <p:spPr>
          <a:xfrm>
            <a:off x="0" y="6215063"/>
            <a:ext cx="12192000" cy="642937"/>
          </a:xfrm>
          <a:prstGeom prst="round2SameRect">
            <a:avLst/>
          </a:prstGeom>
          <a:solidFill>
            <a:srgbClr val="00355F"/>
          </a:solidFill>
          <a:ln>
            <a:solidFill>
              <a:srgbClr val="00355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9499409" y="6351865"/>
            <a:ext cx="23877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www.ipse.co.uk</a:t>
            </a:r>
            <a:endParaRPr lang="en-US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082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3166" y="873211"/>
            <a:ext cx="10160000" cy="873940"/>
          </a:xfrm>
        </p:spPr>
        <p:txBody>
          <a:bodyPr/>
          <a:lstStyle/>
          <a:p>
            <a:pPr algn="ctr"/>
            <a:r>
              <a:rPr lang="en-GB" dirty="0" smtClean="0"/>
              <a:t>QUESTIONS?</a:t>
            </a:r>
            <a:endParaRPr lang="en-GB" dirty="0"/>
          </a:p>
        </p:txBody>
      </p:sp>
      <p:pic>
        <p:nvPicPr>
          <p:cNvPr id="1026" name="Picture 2" descr="http://learn2.com/wp-content/uploads/2012/03/asking-questions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6228" y="2345724"/>
            <a:ext cx="4333875" cy="2886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Unknown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42900" y="274638"/>
            <a:ext cx="2500313" cy="620921"/>
          </a:xfrm>
          <a:prstGeom prst="rect">
            <a:avLst/>
          </a:prstGeom>
          <a:ln w="12700">
            <a:miter lim="400000"/>
          </a:ln>
        </p:spPr>
      </p:pic>
      <p:sp>
        <p:nvSpPr>
          <p:cNvPr id="6" name="TextBox 5"/>
          <p:cNvSpPr txBox="1"/>
          <p:nvPr/>
        </p:nvSpPr>
        <p:spPr>
          <a:xfrm>
            <a:off x="9499409" y="6351865"/>
            <a:ext cx="3719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www.ipse.co.uk</a:t>
            </a:r>
            <a:endParaRPr lang="en-US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7" name="Round Same Side Corner Rectangle 6"/>
          <p:cNvSpPr/>
          <p:nvPr/>
        </p:nvSpPr>
        <p:spPr>
          <a:xfrm>
            <a:off x="0" y="6202740"/>
            <a:ext cx="12192000" cy="642937"/>
          </a:xfrm>
          <a:prstGeom prst="round2SameRect">
            <a:avLst/>
          </a:prstGeom>
          <a:solidFill>
            <a:srgbClr val="00355F"/>
          </a:solidFill>
          <a:ln>
            <a:solidFill>
              <a:srgbClr val="00355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499409" y="6339542"/>
            <a:ext cx="3719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www.ipse.co.uk</a:t>
            </a:r>
            <a:endParaRPr lang="en-US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6385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083442"/>
            <a:ext cx="10160000" cy="4317357"/>
          </a:xfrm>
        </p:spPr>
        <p:txBody>
          <a:bodyPr/>
          <a:lstStyle/>
          <a:p>
            <a:pPr marL="114300" indent="0" algn="ctr">
              <a:buNone/>
            </a:pPr>
            <a:r>
              <a:rPr lang="en-GB" sz="2800" dirty="0">
                <a:hlinkClick r:id="rId2"/>
              </a:rPr>
              <a:t>www.ipse.co.uk</a:t>
            </a:r>
            <a:r>
              <a:rPr lang="en-GB" sz="2800" dirty="0"/>
              <a:t> </a:t>
            </a:r>
            <a:endParaRPr lang="en-US" sz="2800" dirty="0"/>
          </a:p>
          <a:p>
            <a:pPr marL="114300" indent="0" algn="ctr">
              <a:buNone/>
            </a:pPr>
            <a:endParaRPr lang="en-GB" sz="2800" dirty="0">
              <a:hlinkClick r:id="rId3"/>
            </a:endParaRPr>
          </a:p>
          <a:p>
            <a:pPr marL="114300" indent="0" algn="ctr">
              <a:buNone/>
            </a:pPr>
            <a:r>
              <a:rPr lang="en-GB" sz="2800" dirty="0" smtClean="0">
                <a:hlinkClick r:id="rId3"/>
              </a:rPr>
              <a:t>Lydia.Wakefield@ipse.co.uk</a:t>
            </a:r>
            <a:endParaRPr lang="en-GB" sz="2800" dirty="0" smtClean="0"/>
          </a:p>
          <a:p>
            <a:pPr marL="114300" indent="0" algn="ctr">
              <a:buNone/>
            </a:pPr>
            <a:endParaRPr lang="en-GB" sz="2800" dirty="0"/>
          </a:p>
          <a:p>
            <a:pPr marL="114300" indent="0" algn="ctr">
              <a:buNone/>
            </a:pPr>
            <a:r>
              <a:rPr lang="en-GB" sz="2800" dirty="0" smtClean="0"/>
              <a:t>020 8897 9970 / 07496 638797</a:t>
            </a:r>
          </a:p>
          <a:p>
            <a:pPr marL="114300" indent="0">
              <a:buNone/>
            </a:pPr>
            <a:endParaRPr lang="en-GB" dirty="0"/>
          </a:p>
        </p:txBody>
      </p:sp>
      <p:pic>
        <p:nvPicPr>
          <p:cNvPr id="4" name="Unknown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342900" y="274638"/>
            <a:ext cx="2500313" cy="620921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Round Same Side Corner Rectangle 4"/>
          <p:cNvSpPr/>
          <p:nvPr/>
        </p:nvSpPr>
        <p:spPr>
          <a:xfrm>
            <a:off x="0" y="6202740"/>
            <a:ext cx="12192000" cy="642937"/>
          </a:xfrm>
          <a:prstGeom prst="round2SameRect">
            <a:avLst/>
          </a:prstGeom>
          <a:solidFill>
            <a:srgbClr val="00355F"/>
          </a:solidFill>
          <a:ln>
            <a:solidFill>
              <a:srgbClr val="00355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9499409" y="6339542"/>
            <a:ext cx="3719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www.ipse.co.uk</a:t>
            </a:r>
            <a:endParaRPr lang="en-US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6738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489"/>
            <a:ext cx="11259312" cy="1143000"/>
          </a:xfrm>
        </p:spPr>
        <p:txBody>
          <a:bodyPr/>
          <a:lstStyle/>
          <a:p>
            <a:pPr algn="ctr"/>
            <a:r>
              <a:rPr lang="en-GB" dirty="0" smtClean="0">
                <a:solidFill>
                  <a:schemeClr val="accent1"/>
                </a:solidFill>
              </a:rPr>
              <a:t>Issues and reasons behind this session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4498848"/>
            <a:ext cx="10930128" cy="1901952"/>
          </a:xfrm>
        </p:spPr>
        <p:txBody>
          <a:bodyPr/>
          <a:lstStyle/>
          <a:p>
            <a:pPr marL="114300" indent="0" algn="ctr">
              <a:buNone/>
            </a:pPr>
            <a:r>
              <a:rPr lang="en-GB" sz="2800" dirty="0" smtClean="0"/>
              <a:t>What </a:t>
            </a:r>
            <a:r>
              <a:rPr lang="en-GB" sz="2800" dirty="0"/>
              <a:t>we’ve heard from experienced freelancers</a:t>
            </a:r>
            <a:endParaRPr lang="en-US" sz="2800" dirty="0"/>
          </a:p>
          <a:p>
            <a:pPr marL="114300" indent="0" algn="ctr">
              <a:buNone/>
            </a:pPr>
            <a:endParaRPr lang="en-GB" sz="2800" dirty="0" smtClean="0"/>
          </a:p>
          <a:p>
            <a:pPr marL="114300" indent="0" algn="ctr">
              <a:buNone/>
            </a:pPr>
            <a:r>
              <a:rPr lang="en-GB" sz="2800" dirty="0" smtClean="0"/>
              <a:t>What </a:t>
            </a:r>
            <a:r>
              <a:rPr lang="en-GB" sz="2800" dirty="0"/>
              <a:t>I’ve heard from students</a:t>
            </a:r>
          </a:p>
          <a:p>
            <a:endParaRPr lang="en-GB" sz="2400" dirty="0" smtClean="0"/>
          </a:p>
        </p:txBody>
      </p:sp>
      <p:pic>
        <p:nvPicPr>
          <p:cNvPr id="4" name="Unknown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42900" y="274638"/>
            <a:ext cx="2500313" cy="620921"/>
          </a:xfrm>
          <a:prstGeom prst="rect">
            <a:avLst/>
          </a:prstGeom>
          <a:ln w="12700">
            <a:miter lim="400000"/>
          </a:ln>
        </p:spPr>
      </p:pic>
      <p:sp>
        <p:nvSpPr>
          <p:cNvPr id="6" name="TextBox 5"/>
          <p:cNvSpPr txBox="1"/>
          <p:nvPr/>
        </p:nvSpPr>
        <p:spPr>
          <a:xfrm>
            <a:off x="9499409" y="6351865"/>
            <a:ext cx="3719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www.ipse.co.uk</a:t>
            </a:r>
            <a:endParaRPr lang="en-US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621044" y="6278284"/>
            <a:ext cx="3719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www.ipse.co.uk</a:t>
            </a:r>
            <a:endParaRPr lang="en-US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9" name="Round Same Side Corner Rectangle 8"/>
          <p:cNvSpPr/>
          <p:nvPr/>
        </p:nvSpPr>
        <p:spPr>
          <a:xfrm>
            <a:off x="0" y="6202740"/>
            <a:ext cx="12192000" cy="642937"/>
          </a:xfrm>
          <a:prstGeom prst="round2SameRect">
            <a:avLst/>
          </a:prstGeom>
          <a:solidFill>
            <a:srgbClr val="00355F"/>
          </a:solidFill>
          <a:ln>
            <a:solidFill>
              <a:srgbClr val="00355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9499409" y="6339542"/>
            <a:ext cx="3719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www.ipse.co.uk</a:t>
            </a:r>
            <a:endParaRPr lang="en-US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Diamond 4"/>
          <p:cNvSpPr/>
          <p:nvPr/>
        </p:nvSpPr>
        <p:spPr>
          <a:xfrm>
            <a:off x="1207008" y="1709615"/>
            <a:ext cx="2834640" cy="2450592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 smtClean="0"/>
              <a:t>70%</a:t>
            </a:r>
            <a:endParaRPr lang="en-US" sz="4400" dirty="0"/>
          </a:p>
        </p:txBody>
      </p:sp>
      <p:sp>
        <p:nvSpPr>
          <p:cNvPr id="11" name="Diamond 10"/>
          <p:cNvSpPr/>
          <p:nvPr/>
        </p:nvSpPr>
        <p:spPr>
          <a:xfrm>
            <a:off x="4639056" y="1675391"/>
            <a:ext cx="2834640" cy="2450592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 smtClean="0"/>
              <a:t>2%</a:t>
            </a:r>
            <a:endParaRPr lang="en-US" sz="4400" dirty="0"/>
          </a:p>
        </p:txBody>
      </p:sp>
      <p:sp>
        <p:nvSpPr>
          <p:cNvPr id="12" name="Diamond 11"/>
          <p:cNvSpPr/>
          <p:nvPr/>
        </p:nvSpPr>
        <p:spPr>
          <a:xfrm>
            <a:off x="8253984" y="1640093"/>
            <a:ext cx="2834640" cy="2450592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 smtClean="0"/>
              <a:t>51%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76461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1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Unknown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42900" y="274638"/>
            <a:ext cx="2500313" cy="620921"/>
          </a:xfrm>
          <a:prstGeom prst="rect">
            <a:avLst/>
          </a:prstGeom>
          <a:ln w="12700">
            <a:miter lim="400000"/>
          </a:ln>
        </p:spPr>
      </p:pic>
      <p:sp>
        <p:nvSpPr>
          <p:cNvPr id="6" name="TextBox 5"/>
          <p:cNvSpPr txBox="1"/>
          <p:nvPr/>
        </p:nvSpPr>
        <p:spPr>
          <a:xfrm>
            <a:off x="9499409" y="6351865"/>
            <a:ext cx="3719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www.ipse.co.uk</a:t>
            </a:r>
            <a:endParaRPr lang="en-US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7" name="Round Same Side Corner Rectangle 6"/>
          <p:cNvSpPr/>
          <p:nvPr/>
        </p:nvSpPr>
        <p:spPr>
          <a:xfrm>
            <a:off x="0" y="6202740"/>
            <a:ext cx="12192000" cy="642937"/>
          </a:xfrm>
          <a:prstGeom prst="round2SameRect">
            <a:avLst/>
          </a:prstGeom>
          <a:solidFill>
            <a:srgbClr val="00355F"/>
          </a:solidFill>
          <a:ln>
            <a:solidFill>
              <a:srgbClr val="00355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499409" y="6339542"/>
            <a:ext cx="3719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www.ipse.co.uk</a:t>
            </a:r>
            <a:endParaRPr lang="en-US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" y="2368296"/>
            <a:ext cx="10160000" cy="4800600"/>
          </a:xfrm>
        </p:spPr>
        <p:txBody>
          <a:bodyPr/>
          <a:lstStyle/>
          <a:p>
            <a:pPr lvl="1"/>
            <a:r>
              <a:rPr lang="en-GB" sz="2200" dirty="0" smtClean="0"/>
              <a:t>I’m </a:t>
            </a:r>
            <a:r>
              <a:rPr lang="en-GB" sz="2200" dirty="0"/>
              <a:t>not an entrepreneur or start-up</a:t>
            </a:r>
          </a:p>
          <a:p>
            <a:pPr lvl="1"/>
            <a:r>
              <a:rPr lang="en-GB" sz="2200" dirty="0"/>
              <a:t>I have no intention of taking on </a:t>
            </a:r>
            <a:r>
              <a:rPr lang="en-GB" sz="2200" dirty="0" smtClean="0"/>
              <a:t>employees</a:t>
            </a:r>
          </a:p>
          <a:p>
            <a:pPr lvl="1"/>
            <a:r>
              <a:rPr lang="en-GB" sz="2200" dirty="0" smtClean="0"/>
              <a:t>I didn’t have any support or advice when I was in education </a:t>
            </a:r>
            <a:endParaRPr lang="en-GB" sz="2200" dirty="0"/>
          </a:p>
          <a:p>
            <a:pPr lvl="1"/>
            <a:r>
              <a:rPr lang="en-GB" sz="2200" dirty="0"/>
              <a:t>I change what I call myself depending on who my client is</a:t>
            </a:r>
          </a:p>
          <a:p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09600" y="1262190"/>
            <a:ext cx="10606268" cy="1143000"/>
          </a:xfrm>
        </p:spPr>
        <p:txBody>
          <a:bodyPr/>
          <a:lstStyle/>
          <a:p>
            <a:pPr algn="ctr"/>
            <a:r>
              <a:rPr lang="en-GB" dirty="0">
                <a:solidFill>
                  <a:schemeClr val="accent1"/>
                </a:solidFill>
              </a:rPr>
              <a:t>Experienced independent professionals</a:t>
            </a:r>
            <a:r>
              <a:rPr lang="en-GB" dirty="0"/>
              <a:t/>
            </a:r>
            <a:br>
              <a:rPr lang="en-GB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00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78292"/>
            <a:ext cx="10160000" cy="1143000"/>
          </a:xfrm>
        </p:spPr>
        <p:txBody>
          <a:bodyPr/>
          <a:lstStyle/>
          <a:p>
            <a:pPr algn="ctr"/>
            <a:r>
              <a:rPr lang="en-GB" dirty="0" smtClean="0">
                <a:solidFill>
                  <a:schemeClr val="accent1"/>
                </a:solidFill>
              </a:rPr>
              <a:t>Common student phrases</a:t>
            </a:r>
            <a:endParaRPr lang="en-GB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Its just a hobby, I’m not self-employed</a:t>
            </a:r>
          </a:p>
          <a:p>
            <a:r>
              <a:rPr lang="en-GB" dirty="0" smtClean="0"/>
              <a:t>I’m just freelancing on the side</a:t>
            </a:r>
          </a:p>
          <a:p>
            <a:r>
              <a:rPr lang="en-GB" dirty="0" smtClean="0"/>
              <a:t>Freelancer OR limited company</a:t>
            </a:r>
          </a:p>
          <a:p>
            <a:r>
              <a:rPr lang="en-GB" dirty="0" smtClean="0"/>
              <a:t>I don’t have a ‘big idea’</a:t>
            </a:r>
          </a:p>
          <a:p>
            <a:r>
              <a:rPr lang="en-GB" dirty="0" smtClean="0"/>
              <a:t>I didn’t know that support was available / available to me</a:t>
            </a:r>
          </a:p>
          <a:p>
            <a:r>
              <a:rPr lang="en-GB" dirty="0"/>
              <a:t>Have you registered as self-employed by registering for self-assessment?</a:t>
            </a:r>
          </a:p>
          <a:p>
            <a:pPr lvl="1"/>
            <a:r>
              <a:rPr lang="en-GB" dirty="0"/>
              <a:t>No. I’m just freelancing</a:t>
            </a:r>
          </a:p>
          <a:p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US" dirty="0"/>
          </a:p>
        </p:txBody>
      </p:sp>
      <p:pic>
        <p:nvPicPr>
          <p:cNvPr id="4" name="Unknown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42900" y="274638"/>
            <a:ext cx="2500313" cy="620921"/>
          </a:xfrm>
          <a:prstGeom prst="rect">
            <a:avLst/>
          </a:prstGeom>
          <a:ln w="12700">
            <a:miter lim="400000"/>
          </a:ln>
        </p:spPr>
      </p:pic>
      <p:sp>
        <p:nvSpPr>
          <p:cNvPr id="6" name="TextBox 5"/>
          <p:cNvSpPr txBox="1"/>
          <p:nvPr/>
        </p:nvSpPr>
        <p:spPr>
          <a:xfrm>
            <a:off x="9499409" y="6351865"/>
            <a:ext cx="3719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www.ipse.co.uk</a:t>
            </a:r>
            <a:endParaRPr lang="en-US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7" name="Round Same Side Corner Rectangle 6"/>
          <p:cNvSpPr/>
          <p:nvPr/>
        </p:nvSpPr>
        <p:spPr>
          <a:xfrm>
            <a:off x="0" y="6202740"/>
            <a:ext cx="12192000" cy="642937"/>
          </a:xfrm>
          <a:prstGeom prst="round2SameRect">
            <a:avLst/>
          </a:prstGeom>
          <a:solidFill>
            <a:srgbClr val="00355F"/>
          </a:solidFill>
          <a:ln>
            <a:solidFill>
              <a:srgbClr val="00355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499409" y="6339542"/>
            <a:ext cx="3719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www.ipse.co.uk</a:t>
            </a:r>
            <a:endParaRPr lang="en-US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9100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226"/>
          <p:cNvSpPr/>
          <p:nvPr/>
        </p:nvSpPr>
        <p:spPr>
          <a:xfrm>
            <a:off x="1400433" y="894898"/>
            <a:ext cx="9144000" cy="816478"/>
          </a:xfrm>
          <a:prstGeom prst="rect">
            <a:avLst/>
          </a:prstGeom>
          <a:noFill/>
          <a:ln>
            <a:noFill/>
          </a:ln>
        </p:spPr>
        <p:txBody>
          <a:bodyPr lIns="189000" tIns="72900" rIns="74663" bIns="72900" anchor="ctr" anchorCtr="0">
            <a:noAutofit/>
          </a:bodyPr>
          <a:lstStyle/>
          <a:p>
            <a:pPr algn="ctr">
              <a:buSzPct val="25000"/>
            </a:pPr>
            <a:endParaRPr lang="en-GB" sz="3200" dirty="0">
              <a:solidFill>
                <a:schemeClr val="accent1"/>
              </a:solidFill>
              <a:ea typeface="Questrial"/>
              <a:cs typeface="Questrial"/>
              <a:sym typeface="Questrial"/>
            </a:endParaRPr>
          </a:p>
        </p:txBody>
      </p:sp>
      <p:pic>
        <p:nvPicPr>
          <p:cNvPr id="5" name="Unknown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42900" y="274638"/>
            <a:ext cx="2500313" cy="620921"/>
          </a:xfrm>
          <a:prstGeom prst="rect">
            <a:avLst/>
          </a:prstGeom>
          <a:ln w="12700">
            <a:miter lim="400000"/>
          </a:ln>
        </p:spPr>
      </p:pic>
      <p:sp>
        <p:nvSpPr>
          <p:cNvPr id="8" name="TextBox 7"/>
          <p:cNvSpPr txBox="1"/>
          <p:nvPr/>
        </p:nvSpPr>
        <p:spPr>
          <a:xfrm>
            <a:off x="9499409" y="6351865"/>
            <a:ext cx="3719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www.ipse.co.uk</a:t>
            </a:r>
            <a:endParaRPr lang="en-US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9" name="Round Same Side Corner Rectangle 8"/>
          <p:cNvSpPr/>
          <p:nvPr/>
        </p:nvSpPr>
        <p:spPr>
          <a:xfrm>
            <a:off x="0" y="6202740"/>
            <a:ext cx="12192000" cy="642937"/>
          </a:xfrm>
          <a:prstGeom prst="round2SameRect">
            <a:avLst/>
          </a:prstGeom>
          <a:solidFill>
            <a:srgbClr val="00355F"/>
          </a:solidFill>
          <a:ln>
            <a:solidFill>
              <a:srgbClr val="00355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9499409" y="6339542"/>
            <a:ext cx="3719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www.ipse.co.uk</a:t>
            </a:r>
            <a:endParaRPr lang="en-US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09600" y="1996785"/>
            <a:ext cx="11277600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GB" sz="2200" dirty="0" smtClean="0"/>
              <a:t>Terminology and types of self-employment</a:t>
            </a:r>
          </a:p>
          <a:p>
            <a:endParaRPr lang="en-GB" sz="2200" dirty="0"/>
          </a:p>
          <a:p>
            <a:pPr marL="342900" indent="-34290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GB" sz="2200" dirty="0"/>
              <a:t>Information people need to set up and succeed. Does everyone need the same information? </a:t>
            </a:r>
          </a:p>
          <a:p>
            <a:endParaRPr lang="en-GB" sz="2200" dirty="0"/>
          </a:p>
          <a:p>
            <a:pPr marL="342900" indent="-34290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GB" sz="2200" dirty="0" smtClean="0"/>
              <a:t>Where and how do students access their information? </a:t>
            </a:r>
          </a:p>
          <a:p>
            <a:endParaRPr lang="en-GB" dirty="0"/>
          </a:p>
          <a:p>
            <a:r>
              <a:rPr lang="en-GB" dirty="0" smtClean="0"/>
              <a:t> </a:t>
            </a:r>
          </a:p>
          <a:p>
            <a:endParaRPr lang="en-GB" dirty="0"/>
          </a:p>
          <a:p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609600" y="609489"/>
            <a:ext cx="10160000" cy="1143000"/>
          </a:xfrm>
        </p:spPr>
        <p:txBody>
          <a:bodyPr/>
          <a:lstStyle/>
          <a:p>
            <a:pPr algn="ctr"/>
            <a:r>
              <a:rPr lang="en-GB" dirty="0" smtClean="0">
                <a:solidFill>
                  <a:schemeClr val="accent1"/>
                </a:solidFill>
              </a:rPr>
              <a:t>Things to take in to consideration</a:t>
            </a: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8686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033" y="620627"/>
            <a:ext cx="10160000" cy="1143000"/>
          </a:xfrm>
        </p:spPr>
        <p:txBody>
          <a:bodyPr/>
          <a:lstStyle/>
          <a:p>
            <a:pPr algn="ctr"/>
            <a:r>
              <a:rPr lang="en-GB" dirty="0" smtClean="0">
                <a:solidFill>
                  <a:schemeClr val="accent1"/>
                </a:solidFill>
              </a:rPr>
              <a:t>What’s in a name?</a:t>
            </a:r>
            <a:endParaRPr lang="en-GB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033" y="2109616"/>
            <a:ext cx="10929871" cy="4478060"/>
          </a:xfrm>
        </p:spPr>
        <p:txBody>
          <a:bodyPr numCol="2"/>
          <a:lstStyle/>
          <a:p>
            <a:r>
              <a:rPr lang="en-GB" dirty="0" smtClean="0"/>
              <a:t>Freelancer</a:t>
            </a:r>
          </a:p>
          <a:p>
            <a:r>
              <a:rPr lang="en-GB" dirty="0" smtClean="0"/>
              <a:t>Contractor </a:t>
            </a:r>
          </a:p>
          <a:p>
            <a:r>
              <a:rPr lang="en-GB" dirty="0" smtClean="0"/>
              <a:t>Consultant</a:t>
            </a:r>
          </a:p>
          <a:p>
            <a:r>
              <a:rPr lang="en-GB" dirty="0" smtClean="0"/>
              <a:t>Business-owner</a:t>
            </a:r>
          </a:p>
          <a:p>
            <a:r>
              <a:rPr lang="en-GB" dirty="0" smtClean="0"/>
              <a:t>Sole-director</a:t>
            </a:r>
          </a:p>
          <a:p>
            <a:r>
              <a:rPr lang="en-GB" dirty="0" smtClean="0"/>
              <a:t>Sole-trader</a:t>
            </a:r>
          </a:p>
          <a:p>
            <a:r>
              <a:rPr lang="en-GB" dirty="0" smtClean="0"/>
              <a:t>Self-employed</a:t>
            </a:r>
          </a:p>
          <a:p>
            <a:r>
              <a:rPr lang="en-GB" dirty="0" smtClean="0"/>
              <a:t>Start-up </a:t>
            </a:r>
          </a:p>
          <a:p>
            <a:r>
              <a:rPr lang="en-GB" dirty="0" smtClean="0"/>
              <a:t>Entrepreneur</a:t>
            </a:r>
          </a:p>
          <a:p>
            <a:r>
              <a:rPr lang="en-GB" dirty="0" smtClean="0"/>
              <a:t>Sub-contractor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Working-for-yourself</a:t>
            </a:r>
          </a:p>
          <a:p>
            <a:r>
              <a:rPr lang="en-GB" dirty="0" smtClean="0"/>
              <a:t>Running-a-business</a:t>
            </a:r>
          </a:p>
          <a:p>
            <a:r>
              <a:rPr lang="en-GB" dirty="0" smtClean="0"/>
              <a:t>Sole-proprietor </a:t>
            </a:r>
          </a:p>
          <a:p>
            <a:r>
              <a:rPr lang="en-GB" dirty="0" smtClean="0"/>
              <a:t>Interim</a:t>
            </a:r>
          </a:p>
          <a:p>
            <a:r>
              <a:rPr lang="en-GB" dirty="0" smtClean="0"/>
              <a:t>Independent-professional</a:t>
            </a:r>
          </a:p>
          <a:p>
            <a:r>
              <a:rPr lang="en-GB" dirty="0" smtClean="0"/>
              <a:t>Founder</a:t>
            </a:r>
          </a:p>
          <a:p>
            <a:r>
              <a:rPr lang="en-GB" dirty="0" smtClean="0"/>
              <a:t>Director</a:t>
            </a:r>
          </a:p>
          <a:p>
            <a:r>
              <a:rPr lang="en-GB" dirty="0" err="1" smtClean="0"/>
              <a:t>Gigger</a:t>
            </a:r>
            <a:r>
              <a:rPr lang="en-GB" dirty="0" smtClean="0"/>
              <a:t> </a:t>
            </a:r>
          </a:p>
          <a:p>
            <a:r>
              <a:rPr lang="en-GB" dirty="0" err="1" smtClean="0"/>
              <a:t>Nano</a:t>
            </a:r>
            <a:r>
              <a:rPr lang="en-GB" dirty="0" smtClean="0"/>
              <a:t>/Micro–Business</a:t>
            </a:r>
          </a:p>
          <a:p>
            <a:r>
              <a:rPr lang="en-GB" dirty="0" smtClean="0"/>
              <a:t>Small-business</a:t>
            </a:r>
            <a:endParaRPr lang="en-GB" dirty="0"/>
          </a:p>
          <a:p>
            <a:endParaRPr lang="en-US" dirty="0"/>
          </a:p>
        </p:txBody>
      </p:sp>
      <p:pic>
        <p:nvPicPr>
          <p:cNvPr id="4" name="Unknown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42900" y="274638"/>
            <a:ext cx="2500313" cy="620921"/>
          </a:xfrm>
          <a:prstGeom prst="rect">
            <a:avLst/>
          </a:prstGeom>
          <a:ln w="12700">
            <a:miter lim="400000"/>
          </a:ln>
        </p:spPr>
      </p:pic>
      <p:sp>
        <p:nvSpPr>
          <p:cNvPr id="6" name="TextBox 5"/>
          <p:cNvSpPr txBox="1"/>
          <p:nvPr/>
        </p:nvSpPr>
        <p:spPr>
          <a:xfrm>
            <a:off x="9499409" y="6351865"/>
            <a:ext cx="3719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www.ipse.co.uk</a:t>
            </a:r>
            <a:endParaRPr lang="en-US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7" name="Round Same Side Corner Rectangle 6"/>
          <p:cNvSpPr/>
          <p:nvPr/>
        </p:nvSpPr>
        <p:spPr>
          <a:xfrm>
            <a:off x="0" y="6202740"/>
            <a:ext cx="12192000" cy="642937"/>
          </a:xfrm>
          <a:prstGeom prst="round2SameRect">
            <a:avLst/>
          </a:prstGeom>
          <a:solidFill>
            <a:srgbClr val="00355F"/>
          </a:solidFill>
          <a:ln>
            <a:solidFill>
              <a:srgbClr val="00355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499409" y="6339542"/>
            <a:ext cx="3719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www.ipse.co.uk</a:t>
            </a:r>
            <a:endParaRPr lang="en-US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2318" y="1763627"/>
            <a:ext cx="1092987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/>
              <a:t>What could self-employed people refer to themselves as? 5 minutes. </a:t>
            </a:r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712710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948006"/>
            <a:ext cx="10160000" cy="1143000"/>
          </a:xfrm>
        </p:spPr>
        <p:txBody>
          <a:bodyPr/>
          <a:lstStyle/>
          <a:p>
            <a:pPr algn="ctr"/>
            <a:r>
              <a:rPr lang="en-GB" sz="4800" dirty="0" smtClean="0">
                <a:solidFill>
                  <a:schemeClr val="accent1"/>
                </a:solidFill>
              </a:rPr>
              <a:t>So what do independent professionals call themselves?</a:t>
            </a:r>
            <a:endParaRPr lang="en-GB" sz="4800" dirty="0">
              <a:solidFill>
                <a:schemeClr val="accent1"/>
              </a:solidFill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903411" y="2297068"/>
            <a:ext cx="7572375" cy="2943225"/>
          </a:xfrm>
          <a:prstGeom prst="rect">
            <a:avLst/>
          </a:prstGeom>
        </p:spPr>
      </p:pic>
      <p:pic>
        <p:nvPicPr>
          <p:cNvPr id="4" name="Unknown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342900" y="274638"/>
            <a:ext cx="2500313" cy="620921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TextBox 6"/>
          <p:cNvSpPr txBox="1"/>
          <p:nvPr/>
        </p:nvSpPr>
        <p:spPr>
          <a:xfrm>
            <a:off x="9499409" y="6351865"/>
            <a:ext cx="3719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www.ipse.co.uk</a:t>
            </a:r>
            <a:endParaRPr lang="en-US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8" name="Round Same Side Corner Rectangle 7"/>
          <p:cNvSpPr/>
          <p:nvPr/>
        </p:nvSpPr>
        <p:spPr>
          <a:xfrm>
            <a:off x="0" y="6202740"/>
            <a:ext cx="12192000" cy="642937"/>
          </a:xfrm>
          <a:prstGeom prst="round2SameRect">
            <a:avLst/>
          </a:prstGeom>
          <a:solidFill>
            <a:srgbClr val="00355F"/>
          </a:solidFill>
          <a:ln>
            <a:solidFill>
              <a:srgbClr val="00355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9499409" y="6339542"/>
            <a:ext cx="3719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www.ipse.co.uk</a:t>
            </a:r>
            <a:endParaRPr lang="en-US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3493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032361"/>
            <a:ext cx="10160000" cy="1143000"/>
          </a:xfrm>
        </p:spPr>
        <p:txBody>
          <a:bodyPr/>
          <a:lstStyle/>
          <a:p>
            <a:pPr algn="ctr"/>
            <a:r>
              <a:rPr lang="en-GB" dirty="0" smtClean="0"/>
              <a:t>Activity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083442"/>
            <a:ext cx="10160000" cy="4317357"/>
          </a:xfrm>
        </p:spPr>
        <p:txBody>
          <a:bodyPr/>
          <a:lstStyle/>
          <a:p>
            <a:r>
              <a:rPr lang="en-GB" dirty="0" smtClean="0"/>
              <a:t>Select one type of self-employment</a:t>
            </a:r>
          </a:p>
          <a:p>
            <a:r>
              <a:rPr lang="en-GB" dirty="0" smtClean="0"/>
              <a:t>Consider the following: </a:t>
            </a:r>
          </a:p>
          <a:p>
            <a:pPr lvl="1"/>
            <a:r>
              <a:rPr lang="en-GB" dirty="0" smtClean="0"/>
              <a:t>Information they need</a:t>
            </a:r>
          </a:p>
          <a:p>
            <a:pPr lvl="1"/>
            <a:r>
              <a:rPr lang="en-GB" dirty="0" smtClean="0"/>
              <a:t>What activities meet these needs?</a:t>
            </a:r>
          </a:p>
          <a:p>
            <a:pPr lvl="1"/>
            <a:r>
              <a:rPr lang="en-GB" dirty="0" smtClean="0"/>
              <a:t>Is this specific to one subsection of students or self-employed groups?</a:t>
            </a:r>
          </a:p>
          <a:p>
            <a:pPr lvl="1"/>
            <a:r>
              <a:rPr lang="en-GB" dirty="0" smtClean="0"/>
              <a:t>How would you reach this group?</a:t>
            </a:r>
          </a:p>
          <a:p>
            <a:pPr lvl="1"/>
            <a:r>
              <a:rPr lang="en-GB" dirty="0" smtClean="0"/>
              <a:t>Which departments would be worth involving? </a:t>
            </a:r>
            <a:endParaRPr lang="en-GB" dirty="0"/>
          </a:p>
        </p:txBody>
      </p:sp>
      <p:pic>
        <p:nvPicPr>
          <p:cNvPr id="4" name="Unknown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42900" y="274638"/>
            <a:ext cx="2500313" cy="620921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Round Same Side Corner Rectangle 4"/>
          <p:cNvSpPr/>
          <p:nvPr/>
        </p:nvSpPr>
        <p:spPr>
          <a:xfrm>
            <a:off x="0" y="6202740"/>
            <a:ext cx="12192000" cy="642937"/>
          </a:xfrm>
          <a:prstGeom prst="round2SameRect">
            <a:avLst/>
          </a:prstGeom>
          <a:solidFill>
            <a:srgbClr val="00355F"/>
          </a:solidFill>
          <a:ln>
            <a:solidFill>
              <a:srgbClr val="00355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9499409" y="6339542"/>
            <a:ext cx="3719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www.ipse.co.uk</a:t>
            </a:r>
            <a:endParaRPr lang="en-US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3669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5881" y="617180"/>
            <a:ext cx="10160000" cy="1143000"/>
          </a:xfrm>
        </p:spPr>
        <p:txBody>
          <a:bodyPr/>
          <a:lstStyle/>
          <a:p>
            <a:pPr algn="ctr"/>
            <a:r>
              <a:rPr lang="en-GB" sz="3600" dirty="0" smtClean="0">
                <a:solidFill>
                  <a:schemeClr val="accent1"/>
                </a:solidFill>
              </a:rPr>
              <a:t>Activity - questions</a:t>
            </a:r>
            <a:endParaRPr lang="en-GB" sz="3600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600200"/>
            <a:ext cx="10942749" cy="4800600"/>
          </a:xfrm>
        </p:spPr>
        <p:txBody>
          <a:bodyPr/>
          <a:lstStyle/>
          <a:p>
            <a:r>
              <a:rPr lang="en-GB" dirty="0" smtClean="0"/>
              <a:t>What </a:t>
            </a:r>
            <a:r>
              <a:rPr lang="en-GB" dirty="0"/>
              <a:t>are the differences </a:t>
            </a:r>
            <a:r>
              <a:rPr lang="en-GB" dirty="0" smtClean="0"/>
              <a:t>and similarities between </a:t>
            </a:r>
            <a:r>
              <a:rPr lang="en-GB" dirty="0"/>
              <a:t>the information they need? </a:t>
            </a:r>
          </a:p>
          <a:p>
            <a:endParaRPr lang="en-GB" dirty="0" smtClean="0"/>
          </a:p>
          <a:p>
            <a:r>
              <a:rPr lang="en-GB" dirty="0" smtClean="0"/>
              <a:t>Targeting different groups of self-employed</a:t>
            </a:r>
          </a:p>
          <a:p>
            <a:endParaRPr lang="en-GB" dirty="0" smtClean="0"/>
          </a:p>
          <a:p>
            <a:r>
              <a:rPr lang="en-GB" dirty="0" smtClean="0"/>
              <a:t>What support can be run for all, what needs to be targeted?</a:t>
            </a:r>
          </a:p>
          <a:p>
            <a:endParaRPr lang="en-GB" dirty="0"/>
          </a:p>
          <a:p>
            <a:r>
              <a:rPr lang="en-GB" dirty="0" smtClean="0"/>
              <a:t>Is it worth bringing them together? </a:t>
            </a:r>
          </a:p>
          <a:p>
            <a:endParaRPr lang="en-GB" dirty="0"/>
          </a:p>
          <a:p>
            <a:r>
              <a:rPr lang="en-GB" dirty="0"/>
              <a:t>What groups are more difficult to reach?</a:t>
            </a:r>
          </a:p>
          <a:p>
            <a:endParaRPr lang="en-GB" dirty="0"/>
          </a:p>
          <a:p>
            <a:r>
              <a:rPr lang="en-GB" dirty="0"/>
              <a:t>Recognising and promoting different types of self-employed</a:t>
            </a:r>
          </a:p>
          <a:p>
            <a:endParaRPr lang="en-US" dirty="0"/>
          </a:p>
        </p:txBody>
      </p:sp>
      <p:pic>
        <p:nvPicPr>
          <p:cNvPr id="4" name="Unknown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42900" y="274638"/>
            <a:ext cx="2500313" cy="620921"/>
          </a:xfrm>
          <a:prstGeom prst="rect">
            <a:avLst/>
          </a:prstGeom>
          <a:ln w="12700">
            <a:miter lim="400000"/>
          </a:ln>
        </p:spPr>
      </p:pic>
      <p:sp>
        <p:nvSpPr>
          <p:cNvPr id="6" name="TextBox 5"/>
          <p:cNvSpPr txBox="1"/>
          <p:nvPr/>
        </p:nvSpPr>
        <p:spPr>
          <a:xfrm>
            <a:off x="9499409" y="6351865"/>
            <a:ext cx="3719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www.ipse.co.uk</a:t>
            </a:r>
            <a:endParaRPr lang="en-US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7" name="Round Same Side Corner Rectangle 6"/>
          <p:cNvSpPr/>
          <p:nvPr/>
        </p:nvSpPr>
        <p:spPr>
          <a:xfrm>
            <a:off x="0" y="6202740"/>
            <a:ext cx="12192000" cy="642937"/>
          </a:xfrm>
          <a:prstGeom prst="round2SameRect">
            <a:avLst/>
          </a:prstGeom>
          <a:solidFill>
            <a:srgbClr val="00355F"/>
          </a:solidFill>
          <a:ln>
            <a:solidFill>
              <a:srgbClr val="00355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499409" y="6339542"/>
            <a:ext cx="3719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www.ipse.co.uk</a:t>
            </a:r>
            <a:endParaRPr lang="en-US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1773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C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2418</TotalTime>
  <Words>595</Words>
  <Application>Microsoft Office PowerPoint</Application>
  <PresentationFormat>Widescreen</PresentationFormat>
  <Paragraphs>134</Paragraphs>
  <Slides>11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ＭＳ Ｐゴシック</vt:lpstr>
      <vt:lpstr>Arial</vt:lpstr>
      <vt:lpstr>Arial Black</vt:lpstr>
      <vt:lpstr>Calibri</vt:lpstr>
      <vt:lpstr>Questrial</vt:lpstr>
      <vt:lpstr>PCG</vt:lpstr>
      <vt:lpstr>Freelancers:  supporting students who may not consider themselves an ‘entrepreneur’, ‘small business’ or ‘start-up’ </vt:lpstr>
      <vt:lpstr>Issues and reasons behind this session</vt:lpstr>
      <vt:lpstr>Experienced independent professionals </vt:lpstr>
      <vt:lpstr>Common student phrases</vt:lpstr>
      <vt:lpstr>Things to take in to consideration</vt:lpstr>
      <vt:lpstr>What’s in a name?</vt:lpstr>
      <vt:lpstr>So what do independent professionals call themselves?</vt:lpstr>
      <vt:lpstr>Activity </vt:lpstr>
      <vt:lpstr>Activity - questions</vt:lpstr>
      <vt:lpstr>QUESTIONS?</vt:lpstr>
      <vt:lpstr>PowerPoint Presentation</vt:lpstr>
    </vt:vector>
  </TitlesOfParts>
  <Company>IPSE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IPSE uses research for lobbying</dc:title>
  <dc:creator>Lorence Nye</dc:creator>
  <cp:lastModifiedBy>Lydia Wakefield</cp:lastModifiedBy>
  <cp:revision>73</cp:revision>
  <dcterms:created xsi:type="dcterms:W3CDTF">2016-06-13T14:49:38Z</dcterms:created>
  <dcterms:modified xsi:type="dcterms:W3CDTF">2016-09-06T08:51:35Z</dcterms:modified>
</cp:coreProperties>
</file>