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86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81" r:id="rId5"/>
    <p:sldId id="285" r:id="rId6"/>
    <p:sldId id="282" r:id="rId7"/>
    <p:sldId id="283" r:id="rId8"/>
    <p:sldId id="284" r:id="rId9"/>
    <p:sldId id="260" r:id="rId10"/>
    <p:sldId id="261" r:id="rId11"/>
    <p:sldId id="262" r:id="rId12"/>
    <p:sldId id="263" r:id="rId13"/>
    <p:sldId id="264" r:id="rId14"/>
    <p:sldId id="259" r:id="rId15"/>
    <p:sldId id="273" r:id="rId16"/>
    <p:sldId id="286" r:id="rId17"/>
    <p:sldId id="258" r:id="rId18"/>
    <p:sldId id="287" r:id="rId19"/>
    <p:sldId id="266" r:id="rId20"/>
    <p:sldId id="267" r:id="rId21"/>
  </p:sldIdLst>
  <p:sldSz cx="9144000" cy="6858000" type="screen4x3"/>
  <p:notesSz cx="9926638" cy="6797675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258" autoAdjust="0"/>
  </p:normalViewPr>
  <p:slideViewPr>
    <p:cSldViewPr snapToGrid="0">
      <p:cViewPr>
        <p:scale>
          <a:sx n="74" d="100"/>
          <a:sy n="74" d="100"/>
        </p:scale>
        <p:origin x="-2700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7"/>
    </p:cViewPr>
  </p:sorterViewPr>
  <p:notesViewPr>
    <p:cSldViewPr snapToGrid="0">
      <p:cViewPr varScale="1">
        <p:scale>
          <a:sx n="83" d="100"/>
          <a:sy n="83" d="100"/>
        </p:scale>
        <p:origin x="1123" y="53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0BE447-F7AD-4E80-BB8A-0744DE663795}" type="datetimeFigureOut">
              <a:rPr lang="en-US"/>
              <a:pPr>
                <a:defRPr/>
              </a:pPr>
              <a:t>9/6/2016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3D6A2B-4732-4F89-A28A-BFDE69C508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7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13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1"/>
            <a:ext cx="4302625" cy="3413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3257E4-D33E-4A64-945C-1EECA9E6C744}" type="datetimeFigureOut">
              <a:rPr lang="en-GB"/>
              <a:pPr>
                <a:defRPr/>
              </a:pPr>
              <a:t>06/09/2016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13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13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D4C506-B98D-4FF3-898D-7BEE8D6BA6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111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8445"/>
            <a:ext cx="7772400" cy="1078598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54901"/>
            <a:ext cx="6400800" cy="93595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Helvetica" pitchFamily="34" charset="0"/>
              </a:defRPr>
            </a:lvl1pPr>
            <a:lvl2pPr>
              <a:defRPr sz="1600">
                <a:latin typeface="Helvetica" pitchFamily="34" charset="0"/>
              </a:defRPr>
            </a:lvl2pPr>
            <a:lvl3pPr>
              <a:defRPr sz="1400">
                <a:latin typeface="Helvetica" pitchFamily="34" charset="0"/>
              </a:defRPr>
            </a:lvl3pPr>
            <a:lvl4pPr>
              <a:defRPr sz="1200">
                <a:latin typeface="Helvetica" pitchFamily="34" charset="0"/>
              </a:defRPr>
            </a:lvl4pPr>
            <a:lvl5pPr>
              <a:defRPr sz="1200"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8707"/>
            <a:ext cx="4038600" cy="452543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8707"/>
            <a:ext cx="4038600" cy="452543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728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57093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68445"/>
            <a:ext cx="7772400" cy="1078598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454901"/>
            <a:ext cx="6400800" cy="93595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Helvetica" pitchFamily="34" charset="0"/>
              </a:defRPr>
            </a:lvl1pPr>
            <a:lvl2pPr>
              <a:defRPr sz="1400">
                <a:latin typeface="Helvetica" pitchFamily="34" charset="0"/>
              </a:defRPr>
            </a:lvl2pPr>
            <a:lvl3pPr>
              <a:defRPr sz="1200">
                <a:latin typeface="Helvetica" pitchFamily="34" charset="0"/>
              </a:defRPr>
            </a:lvl3pPr>
            <a:lvl4pPr>
              <a:defRPr sz="1100">
                <a:latin typeface="Helvetica" pitchFamily="34" charset="0"/>
              </a:defRPr>
            </a:lvl4pPr>
            <a:lvl5pPr>
              <a:defRPr sz="1100"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8707"/>
            <a:ext cx="4038600" cy="452543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8707"/>
            <a:ext cx="4038600" cy="452543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95728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57093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55675"/>
            <a:ext cx="82296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7" descr="LSBU_crest_colour.png"/>
          <p:cNvPicPr>
            <a:picLocks noChangeAspect="1"/>
          </p:cNvPicPr>
          <p:nvPr/>
        </p:nvPicPr>
        <p:blipFill>
          <a:blip r:embed="rId7" cstate="print"/>
          <a:srcRect l="23177" t="32869" r="23802" b="32387"/>
          <a:stretch>
            <a:fillRect/>
          </a:stretch>
        </p:blipFill>
        <p:spPr bwMode="auto">
          <a:xfrm>
            <a:off x="6280150" y="5545138"/>
            <a:ext cx="2384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0" y="5476008"/>
            <a:ext cx="1431462" cy="12948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Helvetica" pitchFamily="34" charset="0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5pPr>
      <a:lvl6pPr marL="60957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0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7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62025"/>
            <a:ext cx="82296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Helvetica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afia.barikzai@lsbu.ac.uk" TargetMode="External"/><Relationship Id="rId2" Type="http://schemas.openxmlformats.org/officeDocument/2006/relationships/hyperlink" Target="mailto:Najma.taqi@aou.org.bh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.cole@lsbu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703556" y="1682612"/>
            <a:ext cx="7772400" cy="1077912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Nurturing Women’s Entrepreneurship: perspectives from the UK and GCC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454400"/>
            <a:ext cx="6400800" cy="936625"/>
          </a:xfrm>
        </p:spPr>
        <p:txBody>
          <a:bodyPr/>
          <a:lstStyle/>
          <a:p>
            <a:pPr>
              <a:defRPr/>
            </a:pPr>
            <a:r>
              <a:rPr lang="en-GB" sz="2800" dirty="0" err="1"/>
              <a:t>Dr.</a:t>
            </a:r>
            <a:r>
              <a:rPr lang="en-GB" sz="2800" dirty="0"/>
              <a:t> Najma </a:t>
            </a:r>
            <a:r>
              <a:rPr lang="en-GB" sz="2800" dirty="0" err="1"/>
              <a:t>Taqi</a:t>
            </a:r>
            <a:r>
              <a:rPr lang="en-GB" sz="2800" dirty="0"/>
              <a:t> – Arab Open University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 Safia Barikzai – LSBU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Linsey Cole – LSBU</a:t>
            </a:r>
          </a:p>
          <a:p>
            <a:pPr eaLnBrk="1" hangingPunct="1"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LSBU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675"/>
            <a:ext cx="4779818" cy="469265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2. STEMM Pilot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Focus on </a:t>
            </a:r>
            <a:r>
              <a:rPr lang="en-GB" dirty="0"/>
              <a:t>the School of </a:t>
            </a:r>
            <a:r>
              <a:rPr lang="en-GB" dirty="0" smtClean="0"/>
              <a:t>Engineering: most </a:t>
            </a:r>
            <a:r>
              <a:rPr lang="en-GB" dirty="0"/>
              <a:t>marked difference in terms of female/male student ratios. </a:t>
            </a:r>
            <a:endParaRPr lang="en-GB" dirty="0" smtClean="0"/>
          </a:p>
          <a:p>
            <a:r>
              <a:rPr lang="en-GB" dirty="0" smtClean="0"/>
              <a:t>Delivered activities </a:t>
            </a:r>
            <a:r>
              <a:rPr lang="en-GB" dirty="0"/>
              <a:t>to raise awareness </a:t>
            </a:r>
            <a:endParaRPr lang="en-GB" dirty="0" smtClean="0"/>
          </a:p>
          <a:p>
            <a:pPr lvl="1"/>
            <a:r>
              <a:rPr lang="en-GB" dirty="0" smtClean="0"/>
              <a:t>IP </a:t>
            </a:r>
            <a:r>
              <a:rPr lang="en-GB" dirty="0"/>
              <a:t>activities embedded in the </a:t>
            </a:r>
            <a:r>
              <a:rPr lang="en-GB" dirty="0" smtClean="0"/>
              <a:t>curriculum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irthday </a:t>
            </a:r>
            <a:r>
              <a:rPr lang="en-GB" dirty="0"/>
              <a:t>celebration for Ada Lovelace (first female programmer) </a:t>
            </a:r>
            <a:endParaRPr lang="en-GB" dirty="0" smtClean="0"/>
          </a:p>
          <a:p>
            <a:pPr lvl="1"/>
            <a:r>
              <a:rPr lang="en-GB" dirty="0" smtClean="0"/>
              <a:t>New interdisciplinary work: Games </a:t>
            </a:r>
            <a:r>
              <a:rPr lang="en-GB" dirty="0"/>
              <a:t>Jam and </a:t>
            </a:r>
            <a:r>
              <a:rPr lang="en-GB" dirty="0" smtClean="0"/>
              <a:t>a </a:t>
            </a:r>
            <a:r>
              <a:rPr lang="en-GB" dirty="0"/>
              <a:t>Wellbeing App. 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8" y="1171852"/>
            <a:ext cx="3172658" cy="42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LSBU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675"/>
            <a:ext cx="4343400" cy="469265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Arial" pitchFamily="34" charset="0"/>
                <a:cs typeface="Arial" pitchFamily="34" charset="0"/>
              </a:rPr>
              <a:t>3. Developing peer support Entrepreneurs Network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Subject </a:t>
            </a:r>
            <a:r>
              <a:rPr lang="en-GB" dirty="0">
                <a:latin typeface="Arial" pitchFamily="34" charset="0"/>
                <a:cs typeface="Arial" pitchFamily="34" charset="0"/>
              </a:rPr>
              <a:t>specific networking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opportunities: ‘</a:t>
            </a:r>
            <a:r>
              <a:rPr lang="en-GB" dirty="0">
                <a:latin typeface="Arial" pitchFamily="34" charset="0"/>
                <a:cs typeface="Arial" pitchFamily="34" charset="0"/>
              </a:rPr>
              <a:t>Diversity in Engineering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’ event </a:t>
            </a:r>
          </a:p>
          <a:p>
            <a:pPr>
              <a:buFontTx/>
              <a:buChar char="-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2016-17:29th </a:t>
            </a:r>
            <a:r>
              <a:rPr lang="en-GB" dirty="0">
                <a:latin typeface="Arial" pitchFamily="34" charset="0"/>
                <a:cs typeface="Arial" pitchFamily="34" charset="0"/>
              </a:rPr>
              <a:t>October during Black History Month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55675"/>
            <a:ext cx="4070436" cy="28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1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LSBU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675"/>
            <a:ext cx="5073588" cy="469265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4. Raise awareness</a:t>
            </a:r>
            <a:endParaRPr lang="en-GB" dirty="0"/>
          </a:p>
          <a:p>
            <a:r>
              <a:rPr lang="en-GB" dirty="0" err="1" smtClean="0"/>
              <a:t>Nathu</a:t>
            </a:r>
            <a:r>
              <a:rPr lang="en-GB" dirty="0" smtClean="0"/>
              <a:t> </a:t>
            </a:r>
            <a:r>
              <a:rPr lang="en-GB" dirty="0" err="1"/>
              <a:t>Puri</a:t>
            </a:r>
            <a:r>
              <a:rPr lang="en-GB" dirty="0"/>
              <a:t> Institute (NPI) </a:t>
            </a:r>
            <a:r>
              <a:rPr lang="en-GB" dirty="0" smtClean="0"/>
              <a:t>aims to ‘be an international </a:t>
            </a:r>
            <a:r>
              <a:rPr lang="en-GB" dirty="0"/>
              <a:t>centre of excellence for fostering innovation and enterprise in engineering education and </a:t>
            </a:r>
            <a:r>
              <a:rPr lang="en-GB" dirty="0" smtClean="0"/>
              <a:t>practice’. </a:t>
            </a:r>
          </a:p>
          <a:p>
            <a:r>
              <a:rPr lang="en-GB" dirty="0"/>
              <a:t>S</a:t>
            </a:r>
            <a:r>
              <a:rPr lang="en-GB" dirty="0" smtClean="0"/>
              <a:t>ecured </a:t>
            </a:r>
            <a:r>
              <a:rPr lang="en-GB" dirty="0"/>
              <a:t>funding to revamp the </a:t>
            </a:r>
            <a:r>
              <a:rPr lang="en-GB" dirty="0" err="1" smtClean="0"/>
              <a:t>Nathu</a:t>
            </a:r>
            <a:r>
              <a:rPr lang="en-GB" dirty="0" smtClean="0"/>
              <a:t> </a:t>
            </a:r>
            <a:r>
              <a:rPr lang="en-GB" dirty="0" err="1"/>
              <a:t>Puri</a:t>
            </a:r>
            <a:r>
              <a:rPr lang="en-GB" dirty="0"/>
              <a:t> portal </a:t>
            </a:r>
            <a:r>
              <a:rPr lang="en-GB" dirty="0" smtClean="0"/>
              <a:t>summer 2016 with student interns</a:t>
            </a:r>
          </a:p>
          <a:p>
            <a:r>
              <a:rPr lang="en-GB" dirty="0"/>
              <a:t>I</a:t>
            </a:r>
            <a:r>
              <a:rPr lang="en-GB" dirty="0" smtClean="0"/>
              <a:t>nterns will: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reate </a:t>
            </a:r>
            <a:r>
              <a:rPr lang="en-GB" dirty="0"/>
              <a:t>enterprise case </a:t>
            </a:r>
            <a:r>
              <a:rPr lang="en-GB" dirty="0" smtClean="0"/>
              <a:t>studies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howcase best </a:t>
            </a:r>
            <a:r>
              <a:rPr lang="en-GB" dirty="0"/>
              <a:t>practice and promote events with a view to raising awareness of entrepreneurship within the School of Engineering and beyond  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14" y="1509203"/>
            <a:ext cx="3470429" cy="34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LSBU Outcomes	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tudent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engagement in enterprise activities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engaged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with over 5,000 students (approx. ⅓ of the student population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Increased proportion of female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students taking part in our start-up an accelerator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programmes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2015/16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there were 45 participants in our start-up programmes, of which 20 were female (44%).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An increase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of 10% when compared to 2014/15. 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2016/17,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first female President of South Bank Entrepreneurs (SBE)</a:t>
            </a:r>
          </a:p>
          <a:p>
            <a:pPr marL="0" indent="0">
              <a:buNone/>
            </a:pPr>
            <a:endParaRPr lang="en-GB" sz="14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/>
            <a:endParaRPr lang="en-GB" sz="14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Gulf Cooperation Countries (GCC)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Doctoral Study – Quick Facts</a:t>
            </a:r>
          </a:p>
          <a:p>
            <a:r>
              <a:rPr lang="en-GB" dirty="0" smtClean="0"/>
              <a:t>Large sample size of female entrepreneurs operating in GCC countries</a:t>
            </a:r>
          </a:p>
          <a:p>
            <a:r>
              <a:rPr lang="en-GB" dirty="0" smtClean="0"/>
              <a:t>Survey: 412 women approached, 397 completed online survey</a:t>
            </a:r>
          </a:p>
          <a:p>
            <a:r>
              <a:rPr lang="en-GB" dirty="0" smtClean="0"/>
              <a:t>Interviews: 54 consented to interview but only 24 completed</a:t>
            </a:r>
          </a:p>
          <a:p>
            <a:r>
              <a:rPr lang="en-GB" dirty="0" smtClean="0"/>
              <a:t>Communications sent by the entrepreneur networks</a:t>
            </a:r>
          </a:p>
          <a:p>
            <a:r>
              <a:rPr lang="en-GB" dirty="0" smtClean="0"/>
              <a:t>Almost ALL female entrepreneurs were native to GCC (Support for International entrepreneurs not available at present)</a:t>
            </a:r>
          </a:p>
          <a:p>
            <a:r>
              <a:rPr lang="en-GB" dirty="0" smtClean="0"/>
              <a:t>65%  of the women were married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63" y="786679"/>
            <a:ext cx="2315882" cy="59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202"/>
            <a:ext cx="8229600" cy="501650"/>
          </a:xfrm>
        </p:spPr>
        <p:txBody>
          <a:bodyPr/>
          <a:lstStyle/>
          <a:p>
            <a:r>
              <a:rPr lang="en-GB" dirty="0" smtClean="0"/>
              <a:t>GCC Outcomes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1"/>
          <a:stretch/>
        </p:blipFill>
        <p:spPr>
          <a:xfrm>
            <a:off x="172625" y="862885"/>
            <a:ext cx="9821381" cy="46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8" y="1100831"/>
            <a:ext cx="7520866" cy="347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Future Collaborations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UK </a:t>
            </a:r>
            <a:r>
              <a:rPr lang="en-GB" smtClean="0"/>
              <a:t>&amp; Bahrain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309801"/>
            <a:ext cx="8332631" cy="46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65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8707"/>
            <a:ext cx="5330536" cy="452543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err="1">
                <a:latin typeface="Arial" pitchFamily="34" charset="0"/>
                <a:cs typeface="Arial" pitchFamily="34" charset="0"/>
              </a:rPr>
              <a:t>Dr.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Najma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Taqi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Najma.taqi@aou.org.bh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Dr Safia Barikzai</a:t>
            </a:r>
          </a:p>
          <a:p>
            <a:pPr marL="0" indent="0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  <a:hlinkClick r:id="rId3"/>
              </a:rPr>
              <a:t>safia.barikzai@lsbu.ac.uk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Linsey Cole</a:t>
            </a:r>
          </a:p>
          <a:p>
            <a:pPr marL="0" indent="0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  <a:hlinkClick r:id="rId4"/>
              </a:rPr>
              <a:t>l.cole@lsbu.ac.uk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3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Overview	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Share outcomes of two studies into women’s entrepreneurship</a:t>
            </a:r>
            <a:endParaRPr lang="en-GB" sz="32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/>
            <a:r>
              <a:rPr lang="en-GB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Identify attitudes</a:t>
            </a:r>
          </a:p>
          <a:p>
            <a:pPr lvl="1"/>
            <a:r>
              <a:rPr lang="en-GB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Understand the challenges</a:t>
            </a:r>
          </a:p>
          <a:p>
            <a:pPr lvl="1"/>
            <a:r>
              <a:rPr lang="en-GB" sz="24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Comparison between UK and GCC</a:t>
            </a:r>
          </a:p>
          <a:p>
            <a:r>
              <a:rPr lang="en-GB" sz="3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Share best practice identified</a:t>
            </a:r>
          </a:p>
          <a:p>
            <a:r>
              <a:rPr lang="en-GB" sz="3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Make pledges for future work to support under-represented groups</a:t>
            </a:r>
          </a:p>
          <a:p>
            <a:pPr marL="0" indent="0">
              <a:buNone/>
            </a:pPr>
            <a:endParaRPr lang="en-GB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/>
            <a:endParaRPr lang="en-GB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South Bank University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9" y="909186"/>
            <a:ext cx="8094518" cy="45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South Bank University</a:t>
            </a: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0238"/>
            <a:ext cx="4291445" cy="1879784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297070"/>
            <a:ext cx="4291445" cy="142046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09" y="3325887"/>
            <a:ext cx="4073980" cy="136282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3" r="77299"/>
          <a:stretch/>
        </p:blipFill>
        <p:spPr>
          <a:xfrm>
            <a:off x="5120323" y="1588546"/>
            <a:ext cx="1272209" cy="148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Arab Open University, Bahrain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9436" r="5077" b="20000"/>
          <a:stretch/>
        </p:blipFill>
        <p:spPr bwMode="auto">
          <a:xfrm>
            <a:off x="-19878" y="1110713"/>
            <a:ext cx="9191272" cy="4257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3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Arab Open University, Bahrain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smtClean="0"/>
              <a:t>1996: Official Opening</a:t>
            </a:r>
          </a:p>
          <a:p>
            <a:pPr marL="0" indent="0" algn="just">
              <a:buNone/>
            </a:pPr>
            <a:r>
              <a:rPr lang="en-US" dirty="0" smtClean="0"/>
              <a:t>HRH</a:t>
            </a:r>
            <a:r>
              <a:rPr lang="en-US" dirty="0"/>
              <a:t> Prince </a:t>
            </a:r>
            <a:r>
              <a:rPr lang="en-US" dirty="0" err="1"/>
              <a:t>Talal</a:t>
            </a:r>
            <a:r>
              <a:rPr lang="en-US" dirty="0"/>
              <a:t> Bin </a:t>
            </a:r>
            <a:r>
              <a:rPr lang="en-US" dirty="0" err="1"/>
              <a:t>Abdulaziz</a:t>
            </a:r>
            <a:r>
              <a:rPr lang="en-US" dirty="0"/>
              <a:t> President of the Arab Gulf Development </a:t>
            </a:r>
            <a:r>
              <a:rPr lang="en-US" dirty="0" err="1"/>
              <a:t>Programme</a:t>
            </a:r>
            <a:r>
              <a:rPr lang="en-US" dirty="0"/>
              <a:t> (AGFUND</a:t>
            </a:r>
            <a:r>
              <a:rPr lang="en-US" dirty="0" smtClean="0"/>
              <a:t>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smtClean="0"/>
              <a:t>2002: </a:t>
            </a:r>
            <a:r>
              <a:rPr lang="en-US" dirty="0" smtClean="0"/>
              <a:t>AOU</a:t>
            </a:r>
            <a:r>
              <a:rPr lang="en-US" dirty="0"/>
              <a:t> </a:t>
            </a:r>
            <a:r>
              <a:rPr lang="en-US" dirty="0" smtClean="0"/>
              <a:t>strategic </a:t>
            </a:r>
            <a:r>
              <a:rPr lang="en-US" dirty="0"/>
              <a:t>partnership with </a:t>
            </a:r>
            <a:r>
              <a:rPr lang="en-US" dirty="0" smtClean="0"/>
              <a:t>Open </a:t>
            </a:r>
            <a:r>
              <a:rPr lang="en-US" dirty="0"/>
              <a:t>University, United </a:t>
            </a:r>
            <a:r>
              <a:rPr lang="en-US" dirty="0" smtClean="0"/>
              <a:t>Kingdom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Quick Facts:</a:t>
            </a:r>
            <a:endParaRPr lang="en-US" b="1" dirty="0"/>
          </a:p>
          <a:p>
            <a:pPr marL="0" indent="0" algn="just">
              <a:buNone/>
            </a:pPr>
            <a:r>
              <a:rPr lang="en-US" dirty="0"/>
              <a:t>AOU GCC </a:t>
            </a:r>
            <a:r>
              <a:rPr lang="en-US" dirty="0" smtClean="0"/>
              <a:t>countries: Jordon</a:t>
            </a:r>
            <a:r>
              <a:rPr lang="en-US" dirty="0"/>
              <a:t>, Lebanon, and Egypt. </a:t>
            </a:r>
          </a:p>
          <a:p>
            <a:pPr marL="0" indent="0" algn="just">
              <a:buNone/>
            </a:pPr>
            <a:r>
              <a:rPr lang="en-US" dirty="0" smtClean="0"/>
              <a:t>Headquarter: Kuwait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23000 students </a:t>
            </a:r>
          </a:p>
          <a:p>
            <a:pPr marL="0" indent="0" algn="just">
              <a:buNone/>
            </a:pPr>
            <a:r>
              <a:rPr lang="en-US" dirty="0"/>
              <a:t>12,000 graduates</a:t>
            </a:r>
          </a:p>
          <a:p>
            <a:pPr marL="0" indent="0" algn="just">
              <a:buNone/>
            </a:pPr>
            <a:r>
              <a:rPr lang="en-US" dirty="0"/>
              <a:t>50% female </a:t>
            </a:r>
            <a:r>
              <a:rPr lang="en-US" dirty="0" smtClean="0"/>
              <a:t>graduates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32515" r="18971" b="6220"/>
          <a:stretch/>
        </p:blipFill>
        <p:spPr bwMode="auto">
          <a:xfrm>
            <a:off x="4959297" y="188640"/>
            <a:ext cx="370726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32759" r="7924" b="10869"/>
          <a:stretch/>
        </p:blipFill>
        <p:spPr bwMode="auto">
          <a:xfrm>
            <a:off x="3611834" y="4458080"/>
            <a:ext cx="5254601" cy="2302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11623" r="4615" b="13026"/>
          <a:stretch/>
        </p:blipFill>
        <p:spPr bwMode="auto">
          <a:xfrm>
            <a:off x="377601" y="203528"/>
            <a:ext cx="4266407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10000" r="5154" b="16291"/>
          <a:stretch/>
        </p:blipFill>
        <p:spPr bwMode="auto">
          <a:xfrm>
            <a:off x="298468" y="2348880"/>
            <a:ext cx="441754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15863" r="6077" b="15487"/>
          <a:stretch/>
        </p:blipFill>
        <p:spPr bwMode="auto">
          <a:xfrm>
            <a:off x="5009161" y="2742930"/>
            <a:ext cx="3837221" cy="1694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1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457200" y="363415"/>
            <a:ext cx="8229600" cy="50165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Nurturing Women: Igniting passion for entrepreneurship @LSBU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/>
            <a:endParaRPr lang="en-GB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609600" y="1108075"/>
            <a:ext cx="82296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>
            <a:lvl1pPr marL="4556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1pPr>
            <a:lvl2pPr marL="989013" indent="-379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2pPr>
            <a:lvl3pPr marL="1522413" indent="-303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3pPr>
            <a:lvl4pPr marL="2132013" indent="-303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4pPr>
            <a:lvl5pPr marL="2741613" indent="-303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Arial" pitchFamily="34" charset="0"/>
                <a:ea typeface="ＭＳ Ｐゴシック" pitchFamily="34" charset="-128"/>
                <a:cs typeface="Arial" panose="020B0604020202020204" pitchFamily="34" charset="0"/>
              </a:rPr>
              <a:t>Funded by </a:t>
            </a:r>
            <a:r>
              <a:rPr lang="en-GB" dirty="0">
                <a:latin typeface="Arial" pitchFamily="34" charset="0"/>
                <a:cs typeface="Arial" pitchFamily="34" charset="0"/>
              </a:rPr>
              <a:t>Enterprise Education Research Project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Fund</a:t>
            </a:r>
          </a:p>
          <a:p>
            <a:pPr marL="0" indent="0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u="sng" dirty="0" smtClean="0">
                <a:latin typeface="Arial" pitchFamily="34" charset="0"/>
                <a:cs typeface="Arial" pitchFamily="34" charset="0"/>
              </a:rPr>
              <a:t>Aim: </a:t>
            </a:r>
            <a:r>
              <a:rPr lang="en-GB" dirty="0">
                <a:latin typeface="Arial" pitchFamily="34" charset="0"/>
                <a:cs typeface="Arial" pitchFamily="34" charset="0"/>
              </a:rPr>
              <a:t>“identify areas where we can increase enterprise and entrepreneurial engagement and in particular to encourage female entrepreneurs at LSBU to take their business ideas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further.”</a:t>
            </a:r>
          </a:p>
          <a:p>
            <a:pPr marL="0" indent="0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How?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Create </a:t>
            </a:r>
            <a:r>
              <a:rPr lang="en-GB" dirty="0">
                <a:latin typeface="Arial" pitchFamily="34" charset="0"/>
                <a:cs typeface="Arial" pitchFamily="34" charset="0"/>
              </a:rPr>
              <a:t>bespoke enterprise education interventions that better support under-represented groups at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LSBU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Engage </a:t>
            </a:r>
            <a:r>
              <a:rPr lang="en-GB" dirty="0">
                <a:latin typeface="Arial" pitchFamily="34" charset="0"/>
                <a:cs typeface="Arial" pitchFamily="34" charset="0"/>
              </a:rPr>
              <a:t>students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research activities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Produce a blueprint </a:t>
            </a:r>
            <a:r>
              <a:rPr lang="en-GB" dirty="0">
                <a:latin typeface="Arial" pitchFamily="34" charset="0"/>
                <a:cs typeface="Arial" pitchFamily="34" charset="0"/>
              </a:rPr>
              <a:t>for engaging female students in entrepreneurship activities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Pilot a sector-specific </a:t>
            </a:r>
            <a:r>
              <a:rPr lang="en-GB" dirty="0">
                <a:latin typeface="Arial" pitchFamily="34" charset="0"/>
                <a:cs typeface="Arial" pitchFamily="34" charset="0"/>
              </a:rPr>
              <a:t>peer support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group</a:t>
            </a:r>
            <a:endParaRPr lang="en-GB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LSBU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1. Identify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challenges and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barriers for STEM students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Survey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87 </a:t>
            </a:r>
            <a:r>
              <a:rPr lang="en-GB" dirty="0">
                <a:latin typeface="Arial" pitchFamily="34" charset="0"/>
                <a:cs typeface="Arial" pitchFamily="34" charset="0"/>
              </a:rPr>
              <a:t>students completed the survey (22 females and 65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males)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Response </a:t>
            </a:r>
            <a:r>
              <a:rPr lang="en-GB" dirty="0">
                <a:latin typeface="Arial" pitchFamily="34" charset="0"/>
                <a:cs typeface="Arial" pitchFamily="34" charset="0"/>
              </a:rPr>
              <a:t>rate of 12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Results:</a:t>
            </a:r>
          </a:p>
          <a:p>
            <a:pPr lvl="2"/>
            <a:r>
              <a:rPr lang="en-GB" dirty="0">
                <a:latin typeface="Arial" pitchFamily="34" charset="0"/>
                <a:cs typeface="Arial" pitchFamily="34" charset="0"/>
              </a:rPr>
              <a:t>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wo </a:t>
            </a:r>
            <a:r>
              <a:rPr lang="en-GB" dirty="0">
                <a:latin typeface="Arial" pitchFamily="34" charset="0"/>
                <a:cs typeface="Arial" pitchFamily="34" charset="0"/>
              </a:rPr>
              <a:t>thirds were aware of Student Enterprise at LSBU (60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lvl="2"/>
            <a:r>
              <a:rPr lang="en-GB" dirty="0" smtClean="0">
                <a:latin typeface="Arial" pitchFamily="34" charset="0"/>
                <a:cs typeface="Arial" pitchFamily="34" charset="0"/>
              </a:rPr>
              <a:t>Despite </a:t>
            </a:r>
            <a:r>
              <a:rPr lang="en-GB" dirty="0">
                <a:latin typeface="Arial" pitchFamily="34" charset="0"/>
                <a:cs typeface="Arial" pitchFamily="34" charset="0"/>
              </a:rPr>
              <a:t>the small sub-sample sizes, it was evident that females were less likely to attend SE activities at LSBU than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males.</a:t>
            </a:r>
          </a:p>
          <a:p>
            <a:pPr lvl="2"/>
            <a:r>
              <a:rPr lang="en-GB" dirty="0" smtClean="0">
                <a:latin typeface="Arial" pitchFamily="34" charset="0"/>
                <a:cs typeface="Arial" pitchFamily="34" charset="0"/>
              </a:rPr>
              <a:t>Nearly </a:t>
            </a:r>
            <a:r>
              <a:rPr lang="en-GB" dirty="0">
                <a:latin typeface="Arial" pitchFamily="34" charset="0"/>
                <a:cs typeface="Arial" pitchFamily="34" charset="0"/>
              </a:rPr>
              <a:t>two thirds would like to run their own business in the future (63%), and interestingly a greater proportion of females than males stated this, 82% compared with 57% respectively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219200" lvl="2" indent="0"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Three focus groups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wo </a:t>
            </a:r>
            <a:r>
              <a:rPr lang="en-GB" dirty="0">
                <a:latin typeface="Arial" pitchFamily="34" charset="0"/>
                <a:cs typeface="Arial" pitchFamily="34" charset="0"/>
              </a:rPr>
              <a:t>with engaged female STEM students and one with engaged male STEM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students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Valuable insight into importance of role models for female students 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SBU Presentation Master Template (April 2016)_4 3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LSBU Presentation Master Template (April 2016)_4 3 </Template>
  <TotalTime>261</TotalTime>
  <Words>617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LSBU Presentation Master Template (April 2016)_4 3 </vt:lpstr>
      <vt:lpstr>1_Office Theme</vt:lpstr>
      <vt:lpstr>Nurturing Women’s Entrepreneurship: perspectives from the UK and GCC</vt:lpstr>
      <vt:lpstr>Overview </vt:lpstr>
      <vt:lpstr>London South Bank University</vt:lpstr>
      <vt:lpstr>London South Bank University</vt:lpstr>
      <vt:lpstr>Arab Open University, Bahrain</vt:lpstr>
      <vt:lpstr>Arab Open University, Bahrain</vt:lpstr>
      <vt:lpstr>PowerPoint Presentation</vt:lpstr>
      <vt:lpstr>Nurturing Women: Igniting passion for entrepreneurship @LSBU</vt:lpstr>
      <vt:lpstr>LSBU Activities</vt:lpstr>
      <vt:lpstr>LSBU Activities</vt:lpstr>
      <vt:lpstr>LSBU Activities</vt:lpstr>
      <vt:lpstr>LSBU Activities</vt:lpstr>
      <vt:lpstr>LSBU Outcomes </vt:lpstr>
      <vt:lpstr>Gulf Cooperation Countries (GCC) Study</vt:lpstr>
      <vt:lpstr>GCC Outcomes</vt:lpstr>
      <vt:lpstr>PowerPoint Presentation</vt:lpstr>
      <vt:lpstr>Future Collaborations</vt:lpstr>
      <vt:lpstr>PowerPoint Presentation</vt:lpstr>
      <vt:lpstr>Contact us</vt:lpstr>
    </vt:vector>
  </TitlesOfParts>
  <Company>LSBU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Stromboli, Seth</dc:creator>
  <cp:lastModifiedBy>Cole, Linsey 7</cp:lastModifiedBy>
  <cp:revision>32</cp:revision>
  <cp:lastPrinted>2016-05-27T14:06:45Z</cp:lastPrinted>
  <dcterms:created xsi:type="dcterms:W3CDTF">2016-04-20T16:32:46Z</dcterms:created>
  <dcterms:modified xsi:type="dcterms:W3CDTF">2016-09-06T08:49:59Z</dcterms:modified>
</cp:coreProperties>
</file>