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307" r:id="rId2"/>
    <p:sldId id="308" r:id="rId3"/>
    <p:sldId id="321" r:id="rId4"/>
    <p:sldId id="310" r:id="rId5"/>
    <p:sldId id="311" r:id="rId6"/>
    <p:sldId id="312" r:id="rId7"/>
    <p:sldId id="318" r:id="rId8"/>
    <p:sldId id="313" r:id="rId9"/>
    <p:sldId id="314" r:id="rId10"/>
    <p:sldId id="274" r:id="rId11"/>
    <p:sldId id="335" r:id="rId12"/>
    <p:sldId id="336" r:id="rId13"/>
    <p:sldId id="337" r:id="rId14"/>
    <p:sldId id="322" r:id="rId15"/>
    <p:sldId id="323" r:id="rId16"/>
    <p:sldId id="328" r:id="rId17"/>
    <p:sldId id="329" r:id="rId18"/>
    <p:sldId id="330" r:id="rId19"/>
    <p:sldId id="332" r:id="rId20"/>
    <p:sldId id="333" r:id="rId21"/>
    <p:sldId id="334" r:id="rId22"/>
    <p:sldId id="324" r:id="rId23"/>
    <p:sldId id="338" r:id="rId24"/>
    <p:sldId id="325" r:id="rId25"/>
    <p:sldId id="326" r:id="rId26"/>
    <p:sldId id="327" r:id="rId27"/>
    <p:sldId id="285" r:id="rId28"/>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4" d="100"/>
          <a:sy n="74" d="100"/>
        </p:scale>
        <p:origin x="84" y="714"/>
      </p:cViewPr>
      <p:guideLst>
        <p:guide orient="horz" pos="2160"/>
        <p:guide pos="3863"/>
      </p:guideLst>
    </p:cSldViewPr>
  </p:slideViewPr>
  <p:notesTextViewPr>
    <p:cViewPr>
      <p:scale>
        <a:sx n="1" d="1"/>
        <a:sy n="1" d="1"/>
      </p:scale>
      <p:origin x="0" y="0"/>
    </p:cViewPr>
  </p:notesTextViewPr>
  <p:sorterViewPr>
    <p:cViewPr varScale="1">
      <p:scale>
        <a:sx n="100" d="100"/>
        <a:sy n="100" d="100"/>
      </p:scale>
      <p:origin x="0" y="-78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8772"/>
          </a:xfrm>
          <a:prstGeom prst="rect">
            <a:avLst/>
          </a:prstGeom>
        </p:spPr>
        <p:txBody>
          <a:bodyPr vert="horz" lIns="91129" tIns="45565" rIns="91129" bIns="45565" rtlCol="0"/>
          <a:lstStyle>
            <a:lvl1pPr algn="l">
              <a:defRPr sz="1200"/>
            </a:lvl1pPr>
          </a:lstStyle>
          <a:p>
            <a:endParaRPr lang="en-GB" dirty="0"/>
          </a:p>
        </p:txBody>
      </p:sp>
      <p:sp>
        <p:nvSpPr>
          <p:cNvPr id="3" name="Date Placeholder 2"/>
          <p:cNvSpPr>
            <a:spLocks noGrp="1"/>
          </p:cNvSpPr>
          <p:nvPr>
            <p:ph type="dt" sz="quarter" idx="1"/>
          </p:nvPr>
        </p:nvSpPr>
        <p:spPr>
          <a:xfrm>
            <a:off x="3856737" y="1"/>
            <a:ext cx="2950475" cy="498772"/>
          </a:xfrm>
          <a:prstGeom prst="rect">
            <a:avLst/>
          </a:prstGeom>
        </p:spPr>
        <p:txBody>
          <a:bodyPr vert="horz" lIns="91129" tIns="45565" rIns="91129" bIns="45565" rtlCol="0"/>
          <a:lstStyle>
            <a:lvl1pPr algn="r">
              <a:defRPr sz="1200"/>
            </a:lvl1pPr>
          </a:lstStyle>
          <a:p>
            <a:fld id="{C9707C46-21A4-4C5C-9DD9-45D7E3E67D10}" type="datetimeFigureOut">
              <a:rPr lang="en-GB" smtClean="0"/>
              <a:t>04/09/2016</a:t>
            </a:fld>
            <a:endParaRPr lang="en-GB" dirty="0"/>
          </a:p>
        </p:txBody>
      </p:sp>
      <p:sp>
        <p:nvSpPr>
          <p:cNvPr id="4" name="Footer Placeholder 3"/>
          <p:cNvSpPr>
            <a:spLocks noGrp="1"/>
          </p:cNvSpPr>
          <p:nvPr>
            <p:ph type="ftr" sz="quarter" idx="2"/>
          </p:nvPr>
        </p:nvSpPr>
        <p:spPr>
          <a:xfrm>
            <a:off x="0" y="9442154"/>
            <a:ext cx="2950475" cy="498771"/>
          </a:xfrm>
          <a:prstGeom prst="rect">
            <a:avLst/>
          </a:prstGeom>
        </p:spPr>
        <p:txBody>
          <a:bodyPr vert="horz" lIns="91129" tIns="45565" rIns="91129" bIns="45565"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6737" y="9442154"/>
            <a:ext cx="2950475" cy="498771"/>
          </a:xfrm>
          <a:prstGeom prst="rect">
            <a:avLst/>
          </a:prstGeom>
        </p:spPr>
        <p:txBody>
          <a:bodyPr vert="horz" lIns="91129" tIns="45565" rIns="91129" bIns="45565" rtlCol="0" anchor="b"/>
          <a:lstStyle>
            <a:lvl1pPr algn="r">
              <a:defRPr sz="1200"/>
            </a:lvl1pPr>
          </a:lstStyle>
          <a:p>
            <a:fld id="{D300C7EC-4583-4903-81FB-E49E6320E44E}" type="slidenum">
              <a:rPr lang="en-GB" smtClean="0"/>
              <a:t>‹#›</a:t>
            </a:fld>
            <a:endParaRPr lang="en-GB" dirty="0"/>
          </a:p>
        </p:txBody>
      </p:sp>
    </p:spTree>
    <p:extLst>
      <p:ext uri="{BB962C8B-B14F-4D97-AF65-F5344CB8AC3E}">
        <p14:creationId xmlns:p14="http://schemas.microsoft.com/office/powerpoint/2010/main" val="3627736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8772"/>
          </a:xfrm>
          <a:prstGeom prst="rect">
            <a:avLst/>
          </a:prstGeom>
        </p:spPr>
        <p:txBody>
          <a:bodyPr vert="horz" lIns="91129" tIns="45565" rIns="91129" bIns="45565" rtlCol="0"/>
          <a:lstStyle>
            <a:lvl1pPr algn="l">
              <a:defRPr sz="1200"/>
            </a:lvl1pPr>
          </a:lstStyle>
          <a:p>
            <a:endParaRPr lang="en-GB" dirty="0"/>
          </a:p>
        </p:txBody>
      </p:sp>
      <p:sp>
        <p:nvSpPr>
          <p:cNvPr id="3" name="Date Placeholder 2"/>
          <p:cNvSpPr>
            <a:spLocks noGrp="1"/>
          </p:cNvSpPr>
          <p:nvPr>
            <p:ph type="dt" idx="1"/>
          </p:nvPr>
        </p:nvSpPr>
        <p:spPr>
          <a:xfrm>
            <a:off x="3856737" y="1"/>
            <a:ext cx="2950475" cy="498772"/>
          </a:xfrm>
          <a:prstGeom prst="rect">
            <a:avLst/>
          </a:prstGeom>
        </p:spPr>
        <p:txBody>
          <a:bodyPr vert="horz" lIns="91129" tIns="45565" rIns="91129" bIns="45565" rtlCol="0"/>
          <a:lstStyle>
            <a:lvl1pPr algn="r">
              <a:defRPr sz="1200"/>
            </a:lvl1pPr>
          </a:lstStyle>
          <a:p>
            <a:fld id="{9906630A-3CC6-47BA-A4C7-040CA5D14DF8}" type="datetimeFigureOut">
              <a:rPr lang="en-GB" smtClean="0"/>
              <a:t>04/09/2016</a:t>
            </a:fld>
            <a:endParaRPr lang="en-GB" dirty="0"/>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129" tIns="45565" rIns="91129" bIns="45565" rtlCol="0" anchor="ctr"/>
          <a:lstStyle/>
          <a:p>
            <a:endParaRPr lang="en-GB" dirty="0"/>
          </a:p>
        </p:txBody>
      </p:sp>
      <p:sp>
        <p:nvSpPr>
          <p:cNvPr id="5" name="Notes Placeholder 4"/>
          <p:cNvSpPr>
            <a:spLocks noGrp="1"/>
          </p:cNvSpPr>
          <p:nvPr>
            <p:ph type="body" sz="quarter" idx="3"/>
          </p:nvPr>
        </p:nvSpPr>
        <p:spPr>
          <a:xfrm>
            <a:off x="680879" y="4784070"/>
            <a:ext cx="5447030" cy="3914240"/>
          </a:xfrm>
          <a:prstGeom prst="rect">
            <a:avLst/>
          </a:prstGeom>
        </p:spPr>
        <p:txBody>
          <a:bodyPr vert="horz" lIns="91129" tIns="45565" rIns="91129" bIns="455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1"/>
          </a:xfrm>
          <a:prstGeom prst="rect">
            <a:avLst/>
          </a:prstGeom>
        </p:spPr>
        <p:txBody>
          <a:bodyPr vert="horz" lIns="91129" tIns="45565" rIns="91129" bIns="4556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7" y="9442154"/>
            <a:ext cx="2950475" cy="498771"/>
          </a:xfrm>
          <a:prstGeom prst="rect">
            <a:avLst/>
          </a:prstGeom>
        </p:spPr>
        <p:txBody>
          <a:bodyPr vert="horz" lIns="91129" tIns="45565" rIns="91129" bIns="45565" rtlCol="0" anchor="b"/>
          <a:lstStyle>
            <a:lvl1pPr algn="r">
              <a:defRPr sz="1200"/>
            </a:lvl1pPr>
          </a:lstStyle>
          <a:p>
            <a:fld id="{E723E0F4-C66F-444A-AFC9-B7C2217B8185}" type="slidenum">
              <a:rPr lang="en-GB" smtClean="0"/>
              <a:t>‹#›</a:t>
            </a:fld>
            <a:endParaRPr lang="en-GB" dirty="0"/>
          </a:p>
        </p:txBody>
      </p:sp>
    </p:spTree>
    <p:extLst>
      <p:ext uri="{BB962C8B-B14F-4D97-AF65-F5344CB8AC3E}">
        <p14:creationId xmlns:p14="http://schemas.microsoft.com/office/powerpoint/2010/main" val="3918352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23E0F4-C66F-444A-AFC9-B7C2217B8185}" type="slidenum">
              <a:rPr lang="en-GB" smtClean="0"/>
              <a:t>1</a:t>
            </a:fld>
            <a:endParaRPr lang="en-GB" dirty="0"/>
          </a:p>
        </p:txBody>
      </p:sp>
    </p:spTree>
    <p:extLst>
      <p:ext uri="{BB962C8B-B14F-4D97-AF65-F5344CB8AC3E}">
        <p14:creationId xmlns:p14="http://schemas.microsoft.com/office/powerpoint/2010/main" val="1126138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Tree>
    <p:extLst>
      <p:ext uri="{BB962C8B-B14F-4D97-AF65-F5344CB8AC3E}">
        <p14:creationId xmlns:p14="http://schemas.microsoft.com/office/powerpoint/2010/main" val="47353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23E0F4-C66F-444A-AFC9-B7C2217B8185}" type="slidenum">
              <a:rPr lang="en-GB" smtClean="0"/>
              <a:t>2</a:t>
            </a:fld>
            <a:endParaRPr lang="en-GB" dirty="0"/>
          </a:p>
        </p:txBody>
      </p:sp>
    </p:spTree>
    <p:extLst>
      <p:ext uri="{BB962C8B-B14F-4D97-AF65-F5344CB8AC3E}">
        <p14:creationId xmlns:p14="http://schemas.microsoft.com/office/powerpoint/2010/main" val="509059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23E0F4-C66F-444A-AFC9-B7C2217B8185}" type="slidenum">
              <a:rPr lang="en-GB" smtClean="0"/>
              <a:t>4</a:t>
            </a:fld>
            <a:endParaRPr lang="en-GB" dirty="0"/>
          </a:p>
        </p:txBody>
      </p:sp>
    </p:spTree>
    <p:extLst>
      <p:ext uri="{BB962C8B-B14F-4D97-AF65-F5344CB8AC3E}">
        <p14:creationId xmlns:p14="http://schemas.microsoft.com/office/powerpoint/2010/main" val="3576918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0424" indent="-284778">
              <a:defRPr>
                <a:solidFill>
                  <a:schemeClr val="tx1"/>
                </a:solidFill>
                <a:latin typeface="Arial" panose="020B0604020202020204" pitchFamily="34" charset="0"/>
                <a:ea typeface="MS PGothic" panose="020B0600070205080204" pitchFamily="34" charset="-128"/>
              </a:defRPr>
            </a:lvl2pPr>
            <a:lvl3pPr marL="1139114" indent="-227823">
              <a:defRPr>
                <a:solidFill>
                  <a:schemeClr val="tx1"/>
                </a:solidFill>
                <a:latin typeface="Arial" panose="020B0604020202020204" pitchFamily="34" charset="0"/>
                <a:ea typeface="MS PGothic" panose="020B0600070205080204" pitchFamily="34" charset="-128"/>
              </a:defRPr>
            </a:lvl3pPr>
            <a:lvl4pPr marL="1594759" indent="-227823">
              <a:defRPr>
                <a:solidFill>
                  <a:schemeClr val="tx1"/>
                </a:solidFill>
                <a:latin typeface="Arial" panose="020B0604020202020204" pitchFamily="34" charset="0"/>
                <a:ea typeface="MS PGothic" panose="020B0600070205080204" pitchFamily="34" charset="-128"/>
              </a:defRPr>
            </a:lvl4pPr>
            <a:lvl5pPr marL="2050405" indent="-227823">
              <a:defRPr>
                <a:solidFill>
                  <a:schemeClr val="tx1"/>
                </a:solidFill>
                <a:latin typeface="Arial" panose="020B0604020202020204" pitchFamily="34" charset="0"/>
                <a:ea typeface="MS PGothic" panose="020B0600070205080204" pitchFamily="34" charset="-128"/>
              </a:defRPr>
            </a:lvl5pPr>
            <a:lvl6pPr marL="2506050" indent="-227823" defTabSz="4556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61696" indent="-227823" defTabSz="4556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17341" indent="-227823" defTabSz="4556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72987" indent="-227823" defTabSz="4556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23C3C35-2AAF-45DD-8871-785149DB450F}" type="slidenum">
              <a:rPr lang="en-GB" altLang="en-US" smtClean="0"/>
              <a:pPr/>
              <a:t>5</a:t>
            </a:fld>
            <a:endParaRPr lang="en-GB" altLang="en-US" dirty="0"/>
          </a:p>
        </p:txBody>
      </p:sp>
    </p:spTree>
    <p:extLst>
      <p:ext uri="{BB962C8B-B14F-4D97-AF65-F5344CB8AC3E}">
        <p14:creationId xmlns:p14="http://schemas.microsoft.com/office/powerpoint/2010/main" val="1847589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23E0F4-C66F-444A-AFC9-B7C2217B8185}" type="slidenum">
              <a:rPr lang="en-GB" smtClean="0"/>
              <a:t>6</a:t>
            </a:fld>
            <a:endParaRPr lang="en-GB" dirty="0"/>
          </a:p>
        </p:txBody>
      </p:sp>
    </p:spTree>
    <p:extLst>
      <p:ext uri="{BB962C8B-B14F-4D97-AF65-F5344CB8AC3E}">
        <p14:creationId xmlns:p14="http://schemas.microsoft.com/office/powerpoint/2010/main" val="3313170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23E0F4-C66F-444A-AFC9-B7C2217B8185}" type="slidenum">
              <a:rPr lang="en-GB" smtClean="0"/>
              <a:t>7</a:t>
            </a:fld>
            <a:endParaRPr lang="en-GB" dirty="0"/>
          </a:p>
        </p:txBody>
      </p:sp>
    </p:spTree>
    <p:extLst>
      <p:ext uri="{BB962C8B-B14F-4D97-AF65-F5344CB8AC3E}">
        <p14:creationId xmlns:p14="http://schemas.microsoft.com/office/powerpoint/2010/main" val="2355896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Tree>
    <p:extLst>
      <p:ext uri="{BB962C8B-B14F-4D97-AF65-F5344CB8AC3E}">
        <p14:creationId xmlns:p14="http://schemas.microsoft.com/office/powerpoint/2010/main" val="4073306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23E0F4-C66F-444A-AFC9-B7C2217B8185}" type="slidenum">
              <a:rPr lang="en-GB" smtClean="0"/>
              <a:t>9</a:t>
            </a:fld>
            <a:endParaRPr lang="en-GB" dirty="0"/>
          </a:p>
        </p:txBody>
      </p:sp>
    </p:spTree>
    <p:extLst>
      <p:ext uri="{BB962C8B-B14F-4D97-AF65-F5344CB8AC3E}">
        <p14:creationId xmlns:p14="http://schemas.microsoft.com/office/powerpoint/2010/main" val="364303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Tree>
    <p:extLst>
      <p:ext uri="{BB962C8B-B14F-4D97-AF65-F5344CB8AC3E}">
        <p14:creationId xmlns:p14="http://schemas.microsoft.com/office/powerpoint/2010/main" val="1522929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A0495A-D11B-47F9-9BE6-22E68D39E268}" type="datetimeFigureOut">
              <a:rPr lang="en-GB" smtClean="0"/>
              <a:t>04/09/2016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411BD6-D21C-4270-8A2B-EBACE6E82415}" type="slidenum">
              <a:rPr lang="en-GB" smtClean="0"/>
              <a:t>‹#›</a:t>
            </a:fld>
            <a:endParaRPr lang="en-GB" dirty="0"/>
          </a:p>
        </p:txBody>
      </p:sp>
    </p:spTree>
    <p:extLst>
      <p:ext uri="{BB962C8B-B14F-4D97-AF65-F5344CB8AC3E}">
        <p14:creationId xmlns:p14="http://schemas.microsoft.com/office/powerpoint/2010/main" val="919324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A0495A-D11B-47F9-9BE6-22E68D39E268}" type="datetimeFigureOut">
              <a:rPr lang="en-GB" smtClean="0"/>
              <a:t>04/09/2016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411BD6-D21C-4270-8A2B-EBACE6E82415}" type="slidenum">
              <a:rPr lang="en-GB" smtClean="0"/>
              <a:t>‹#›</a:t>
            </a:fld>
            <a:endParaRPr lang="en-GB" dirty="0"/>
          </a:p>
        </p:txBody>
      </p:sp>
    </p:spTree>
    <p:extLst>
      <p:ext uri="{BB962C8B-B14F-4D97-AF65-F5344CB8AC3E}">
        <p14:creationId xmlns:p14="http://schemas.microsoft.com/office/powerpoint/2010/main" val="1387727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A0495A-D11B-47F9-9BE6-22E68D39E268}" type="datetimeFigureOut">
              <a:rPr lang="en-GB" smtClean="0"/>
              <a:t>04/09/2016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411BD6-D21C-4270-8A2B-EBACE6E82415}" type="slidenum">
              <a:rPr lang="en-GB" smtClean="0"/>
              <a:t>‹#›</a:t>
            </a:fld>
            <a:endParaRPr lang="en-GB" dirty="0"/>
          </a:p>
        </p:txBody>
      </p:sp>
    </p:spTree>
    <p:extLst>
      <p:ext uri="{BB962C8B-B14F-4D97-AF65-F5344CB8AC3E}">
        <p14:creationId xmlns:p14="http://schemas.microsoft.com/office/powerpoint/2010/main" val="4162067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A0495A-D11B-47F9-9BE6-22E68D39E268}" type="datetimeFigureOut">
              <a:rPr lang="en-GB" smtClean="0"/>
              <a:t>04/09/2016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411BD6-D21C-4270-8A2B-EBACE6E82415}" type="slidenum">
              <a:rPr lang="en-GB" smtClean="0"/>
              <a:t>‹#›</a:t>
            </a:fld>
            <a:endParaRPr lang="en-GB" dirty="0"/>
          </a:p>
        </p:txBody>
      </p:sp>
    </p:spTree>
    <p:extLst>
      <p:ext uri="{BB962C8B-B14F-4D97-AF65-F5344CB8AC3E}">
        <p14:creationId xmlns:p14="http://schemas.microsoft.com/office/powerpoint/2010/main" val="1985309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A0495A-D11B-47F9-9BE6-22E68D39E268}" type="datetimeFigureOut">
              <a:rPr lang="en-GB" smtClean="0"/>
              <a:t>04/09/2016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411BD6-D21C-4270-8A2B-EBACE6E82415}" type="slidenum">
              <a:rPr lang="en-GB" smtClean="0"/>
              <a:t>‹#›</a:t>
            </a:fld>
            <a:endParaRPr lang="en-GB" dirty="0"/>
          </a:p>
        </p:txBody>
      </p:sp>
    </p:spTree>
    <p:extLst>
      <p:ext uri="{BB962C8B-B14F-4D97-AF65-F5344CB8AC3E}">
        <p14:creationId xmlns:p14="http://schemas.microsoft.com/office/powerpoint/2010/main" val="2693143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A0495A-D11B-47F9-9BE6-22E68D39E268}" type="datetimeFigureOut">
              <a:rPr lang="en-GB" smtClean="0"/>
              <a:t>04/09/2016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A411BD6-D21C-4270-8A2B-EBACE6E82415}" type="slidenum">
              <a:rPr lang="en-GB" smtClean="0"/>
              <a:t>‹#›</a:t>
            </a:fld>
            <a:endParaRPr lang="en-GB" dirty="0"/>
          </a:p>
        </p:txBody>
      </p:sp>
    </p:spTree>
    <p:extLst>
      <p:ext uri="{BB962C8B-B14F-4D97-AF65-F5344CB8AC3E}">
        <p14:creationId xmlns:p14="http://schemas.microsoft.com/office/powerpoint/2010/main" val="1131097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A0495A-D11B-47F9-9BE6-22E68D39E268}" type="datetimeFigureOut">
              <a:rPr lang="en-GB" smtClean="0"/>
              <a:t>04/09/2016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A411BD6-D21C-4270-8A2B-EBACE6E82415}" type="slidenum">
              <a:rPr lang="en-GB" smtClean="0"/>
              <a:t>‹#›</a:t>
            </a:fld>
            <a:endParaRPr lang="en-GB" dirty="0"/>
          </a:p>
        </p:txBody>
      </p:sp>
    </p:spTree>
    <p:extLst>
      <p:ext uri="{BB962C8B-B14F-4D97-AF65-F5344CB8AC3E}">
        <p14:creationId xmlns:p14="http://schemas.microsoft.com/office/powerpoint/2010/main" val="91041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A0495A-D11B-47F9-9BE6-22E68D39E268}" type="datetimeFigureOut">
              <a:rPr lang="en-GB" smtClean="0"/>
              <a:t>04/09/2016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A411BD6-D21C-4270-8A2B-EBACE6E82415}" type="slidenum">
              <a:rPr lang="en-GB" smtClean="0"/>
              <a:t>‹#›</a:t>
            </a:fld>
            <a:endParaRPr lang="en-GB" dirty="0"/>
          </a:p>
        </p:txBody>
      </p:sp>
    </p:spTree>
    <p:extLst>
      <p:ext uri="{BB962C8B-B14F-4D97-AF65-F5344CB8AC3E}">
        <p14:creationId xmlns:p14="http://schemas.microsoft.com/office/powerpoint/2010/main" val="2829577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0495A-D11B-47F9-9BE6-22E68D39E268}" type="datetimeFigureOut">
              <a:rPr lang="en-GB" smtClean="0"/>
              <a:t>04/09/2016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A411BD6-D21C-4270-8A2B-EBACE6E82415}" type="slidenum">
              <a:rPr lang="en-GB" smtClean="0"/>
              <a:t>‹#›</a:t>
            </a:fld>
            <a:endParaRPr lang="en-GB" dirty="0"/>
          </a:p>
        </p:txBody>
      </p:sp>
    </p:spTree>
    <p:extLst>
      <p:ext uri="{BB962C8B-B14F-4D97-AF65-F5344CB8AC3E}">
        <p14:creationId xmlns:p14="http://schemas.microsoft.com/office/powerpoint/2010/main" val="1565479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A0495A-D11B-47F9-9BE6-22E68D39E268}" type="datetimeFigureOut">
              <a:rPr lang="en-GB" smtClean="0"/>
              <a:t>04/09/2016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A411BD6-D21C-4270-8A2B-EBACE6E82415}" type="slidenum">
              <a:rPr lang="en-GB" smtClean="0"/>
              <a:t>‹#›</a:t>
            </a:fld>
            <a:endParaRPr lang="en-GB" dirty="0"/>
          </a:p>
        </p:txBody>
      </p:sp>
    </p:spTree>
    <p:extLst>
      <p:ext uri="{BB962C8B-B14F-4D97-AF65-F5344CB8AC3E}">
        <p14:creationId xmlns:p14="http://schemas.microsoft.com/office/powerpoint/2010/main" val="429556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A0495A-D11B-47F9-9BE6-22E68D39E268}" type="datetimeFigureOut">
              <a:rPr lang="en-GB" smtClean="0"/>
              <a:t>04/09/2016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A411BD6-D21C-4270-8A2B-EBACE6E82415}" type="slidenum">
              <a:rPr lang="en-GB" smtClean="0"/>
              <a:t>‹#›</a:t>
            </a:fld>
            <a:endParaRPr lang="en-GB" dirty="0"/>
          </a:p>
        </p:txBody>
      </p:sp>
    </p:spTree>
    <p:extLst>
      <p:ext uri="{BB962C8B-B14F-4D97-AF65-F5344CB8AC3E}">
        <p14:creationId xmlns:p14="http://schemas.microsoft.com/office/powerpoint/2010/main" val="3331104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0495A-D11B-47F9-9BE6-22E68D39E268}" type="datetimeFigureOut">
              <a:rPr lang="en-GB" smtClean="0"/>
              <a:t>04/09/2016</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11BD6-D21C-4270-8A2B-EBACE6E82415}" type="slidenum">
              <a:rPr lang="en-GB" smtClean="0"/>
              <a:t>‹#›</a:t>
            </a:fld>
            <a:endParaRPr lang="en-GB"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821687" y="641442"/>
            <a:ext cx="2532113" cy="772927"/>
          </a:xfrm>
          <a:prstGeom prst="rect">
            <a:avLst/>
          </a:prstGeom>
        </p:spPr>
      </p:pic>
    </p:spTree>
    <p:extLst>
      <p:ext uri="{BB962C8B-B14F-4D97-AF65-F5344CB8AC3E}">
        <p14:creationId xmlns:p14="http://schemas.microsoft.com/office/powerpoint/2010/main" val="1734231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a.anderson@napier.ac.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s.laing@napier.ac.uk"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pQyuM_Afm1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tle P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677" y="-4762"/>
            <a:ext cx="12461631" cy="686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8798277" y="3320407"/>
            <a:ext cx="3071751" cy="2677656"/>
          </a:xfrm>
          <a:prstGeom prst="rect">
            <a:avLst/>
          </a:prstGeom>
          <a:noFill/>
        </p:spPr>
        <p:txBody>
          <a:bodyPr wrap="square" rtlCol="0">
            <a:spAutoFit/>
          </a:bodyPr>
          <a:lstStyle/>
          <a:p>
            <a:r>
              <a:rPr lang="en-GB" sz="2800" b="1" dirty="0">
                <a:solidFill>
                  <a:schemeClr val="bg1"/>
                </a:solidFill>
              </a:rPr>
              <a:t>Welcome</a:t>
            </a:r>
          </a:p>
          <a:p>
            <a:endParaRPr lang="en-GB" sz="2800" b="1" dirty="0">
              <a:solidFill>
                <a:schemeClr val="bg1"/>
              </a:solidFill>
            </a:endParaRPr>
          </a:p>
          <a:p>
            <a:r>
              <a:rPr lang="en-GB" sz="2800" b="1" dirty="0">
                <a:solidFill>
                  <a:schemeClr val="bg1"/>
                </a:solidFill>
              </a:rPr>
              <a:t>Enterprise Educators UK</a:t>
            </a:r>
          </a:p>
          <a:p>
            <a:endParaRPr lang="en-GB" sz="2800" b="1" dirty="0">
              <a:solidFill>
                <a:schemeClr val="bg1"/>
              </a:solidFill>
            </a:endParaRPr>
          </a:p>
          <a:p>
            <a:r>
              <a:rPr lang="en-GB" sz="2800" b="1" dirty="0">
                <a:solidFill>
                  <a:schemeClr val="bg1"/>
                </a:solidFill>
              </a:rPr>
              <a:t>6 September 2016</a:t>
            </a:r>
          </a:p>
        </p:txBody>
      </p:sp>
    </p:spTree>
    <p:extLst>
      <p:ext uri="{BB962C8B-B14F-4D97-AF65-F5344CB8AC3E}">
        <p14:creationId xmlns:p14="http://schemas.microsoft.com/office/powerpoint/2010/main" val="4268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Intro P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a:xfrm>
            <a:off x="1524000" y="653143"/>
            <a:ext cx="9144000" cy="56291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a:solidFill>
                  <a:srgbClr val="C00000"/>
                </a:solidFill>
              </a:rPr>
              <a:t>Modules</a:t>
            </a:r>
          </a:p>
          <a:p>
            <a:r>
              <a:rPr lang="en-GB" dirty="0"/>
              <a:t>Creativity and Innovation</a:t>
            </a:r>
          </a:p>
          <a:p>
            <a:r>
              <a:rPr lang="en-GB" dirty="0"/>
              <a:t>Introduction to Entrepreneurship</a:t>
            </a:r>
          </a:p>
          <a:p>
            <a:r>
              <a:rPr lang="en-GB" dirty="0"/>
              <a:t>Starting a New Business</a:t>
            </a:r>
          </a:p>
          <a:p>
            <a:r>
              <a:rPr lang="en-GB" dirty="0"/>
              <a:t>Entrepreneurial Consultancy Project</a:t>
            </a:r>
          </a:p>
          <a:p>
            <a:r>
              <a:rPr lang="en-GB" dirty="0"/>
              <a:t>Growth Issues</a:t>
            </a:r>
          </a:p>
          <a:p>
            <a:r>
              <a:rPr lang="en-GB" dirty="0"/>
              <a:t>Strategic Entrepreneurship</a:t>
            </a:r>
          </a:p>
          <a:p>
            <a:r>
              <a:rPr lang="en-GB" dirty="0"/>
              <a:t>Entrepreneurial leadership</a:t>
            </a:r>
          </a:p>
          <a:p>
            <a:r>
              <a:rPr lang="en-GB" dirty="0"/>
              <a:t>Signature Leadership Project</a:t>
            </a:r>
          </a:p>
        </p:txBody>
      </p:sp>
    </p:spTree>
    <p:extLst>
      <p:ext uri="{BB962C8B-B14F-4D97-AF65-F5344CB8AC3E}">
        <p14:creationId xmlns:p14="http://schemas.microsoft.com/office/powerpoint/2010/main" val="361538236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b="1" dirty="0">
              <a:solidFill>
                <a:srgbClr val="C00000"/>
              </a:solidFill>
            </a:endParaRPr>
          </a:p>
        </p:txBody>
      </p:sp>
      <p:sp>
        <p:nvSpPr>
          <p:cNvPr id="3" name="Content Placeholder 2"/>
          <p:cNvSpPr>
            <a:spLocks noGrp="1"/>
          </p:cNvSpPr>
          <p:nvPr>
            <p:ph idx="1"/>
          </p:nvPr>
        </p:nvSpPr>
        <p:spPr/>
        <p:txBody>
          <a:bodyPr>
            <a:normAutofit lnSpcReduction="10000"/>
          </a:bodyPr>
          <a:lstStyle/>
          <a:p>
            <a:r>
              <a:rPr lang="en-GB" dirty="0"/>
              <a:t>Module and Programme Review led us to reflect</a:t>
            </a:r>
          </a:p>
          <a:p>
            <a:r>
              <a:rPr lang="en-GB" dirty="0"/>
              <a:t>Focus more on For within our Entrepreneurship Curriculum</a:t>
            </a:r>
          </a:p>
          <a:p>
            <a:r>
              <a:rPr lang="en-GB" dirty="0"/>
              <a:t>Undergraduate – fairly standard Assessments:</a:t>
            </a:r>
          </a:p>
          <a:p>
            <a:pPr lvl="1"/>
            <a:r>
              <a:rPr lang="en-GB" dirty="0"/>
              <a:t>Business Plans</a:t>
            </a:r>
          </a:p>
          <a:p>
            <a:pPr lvl="1"/>
            <a:r>
              <a:rPr lang="en-GB" dirty="0"/>
              <a:t>Business Pitch</a:t>
            </a:r>
          </a:p>
          <a:p>
            <a:pPr lvl="1"/>
            <a:r>
              <a:rPr lang="en-GB" dirty="0"/>
              <a:t>Presentations</a:t>
            </a:r>
          </a:p>
          <a:p>
            <a:pPr lvl="1"/>
            <a:r>
              <a:rPr lang="en-GB" dirty="0"/>
              <a:t>Reports</a:t>
            </a:r>
          </a:p>
          <a:p>
            <a:r>
              <a:rPr lang="en-GB" dirty="0"/>
              <a:t>University drive for less Assessment overall </a:t>
            </a:r>
          </a:p>
          <a:p>
            <a:r>
              <a:rPr lang="en-GB" dirty="0"/>
              <a:t>Rationalisation of Assessment – hard to be innovative, need more ideas and inputs (ongoing)</a:t>
            </a:r>
          </a:p>
        </p:txBody>
      </p:sp>
    </p:spTree>
    <p:extLst>
      <p:ext uri="{BB962C8B-B14F-4D97-AF65-F5344CB8AC3E}">
        <p14:creationId xmlns:p14="http://schemas.microsoft.com/office/powerpoint/2010/main" val="1090990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a:t>Post Graduate – more innovative?</a:t>
            </a:r>
          </a:p>
          <a:p>
            <a:pPr lvl="1"/>
            <a:r>
              <a:rPr lang="en-GB" dirty="0"/>
              <a:t>MSc Entrepreneurial Leadership</a:t>
            </a:r>
          </a:p>
          <a:p>
            <a:pPr lvl="1"/>
            <a:r>
              <a:rPr lang="en-GB" dirty="0"/>
              <a:t>Students very engaged</a:t>
            </a:r>
          </a:p>
          <a:p>
            <a:pPr lvl="1"/>
            <a:r>
              <a:rPr lang="en-GB" dirty="0"/>
              <a:t>Want innovation on such a programme and new ways of approach to learning</a:t>
            </a:r>
          </a:p>
          <a:p>
            <a:pPr lvl="1"/>
            <a:r>
              <a:rPr lang="en-GB" dirty="0"/>
              <a:t>Blended programme, so we embraced technology</a:t>
            </a:r>
          </a:p>
          <a:p>
            <a:pPr lvl="1"/>
            <a:endParaRPr lang="en-GB" dirty="0"/>
          </a:p>
          <a:p>
            <a:r>
              <a:rPr lang="en-GB" dirty="0"/>
              <a:t>Assessment: tried to think beyond exams / reports / business plans</a:t>
            </a:r>
          </a:p>
          <a:p>
            <a:pPr lvl="1"/>
            <a:r>
              <a:rPr lang="en-GB" dirty="0"/>
              <a:t>Used discussion boards</a:t>
            </a:r>
          </a:p>
          <a:p>
            <a:pPr lvl="1"/>
            <a:r>
              <a:rPr lang="en-GB" dirty="0"/>
              <a:t>Real life organisations / their choice</a:t>
            </a:r>
          </a:p>
          <a:p>
            <a:pPr lvl="1"/>
            <a:r>
              <a:rPr lang="en-GB" dirty="0"/>
              <a:t>Final assessment instrument – given a choice of 3 methods (equivalents)</a:t>
            </a:r>
          </a:p>
        </p:txBody>
      </p:sp>
    </p:spTree>
    <p:extLst>
      <p:ext uri="{BB962C8B-B14F-4D97-AF65-F5344CB8AC3E}">
        <p14:creationId xmlns:p14="http://schemas.microsoft.com/office/powerpoint/2010/main" val="281703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C00000"/>
                </a:solidFill>
              </a:rPr>
              <a:t>Issues with this ….</a:t>
            </a:r>
          </a:p>
        </p:txBody>
      </p:sp>
      <p:sp>
        <p:nvSpPr>
          <p:cNvPr id="3" name="Content Placeholder 2"/>
          <p:cNvSpPr>
            <a:spLocks noGrp="1"/>
          </p:cNvSpPr>
          <p:nvPr>
            <p:ph idx="1"/>
          </p:nvPr>
        </p:nvSpPr>
        <p:spPr>
          <a:xfrm>
            <a:off x="755176" y="1852921"/>
            <a:ext cx="10515600" cy="4351338"/>
          </a:xfrm>
        </p:spPr>
        <p:txBody>
          <a:bodyPr>
            <a:normAutofit lnSpcReduction="10000"/>
          </a:bodyPr>
          <a:lstStyle/>
          <a:p>
            <a:r>
              <a:rPr lang="en-GB" dirty="0"/>
              <a:t>Quality wanted everyone to submit the same type of assessment, yet acknowledged the equivalencies </a:t>
            </a:r>
          </a:p>
          <a:p>
            <a:r>
              <a:rPr lang="en-GB" dirty="0"/>
              <a:t>LTA back up at the Approval of the Programme</a:t>
            </a:r>
          </a:p>
          <a:p>
            <a:r>
              <a:rPr lang="en-GB" dirty="0"/>
              <a:t>Students liked having a choice – all were post-grad who knew their own strengths and preferences</a:t>
            </a:r>
          </a:p>
          <a:p>
            <a:r>
              <a:rPr lang="en-GB" dirty="0"/>
              <a:t>Most were surprised at being given a choice</a:t>
            </a:r>
          </a:p>
          <a:p>
            <a:r>
              <a:rPr lang="en-GB" dirty="0"/>
              <a:t>All appreciated the alternatives to text –based  assessments – which dominated their entire educational experience to date</a:t>
            </a:r>
          </a:p>
          <a:p>
            <a:r>
              <a:rPr lang="en-GB" dirty="0"/>
              <a:t>Most had fine tuned their presentation / video / Camtasia skills via their career – the University didn’t teach these</a:t>
            </a:r>
          </a:p>
        </p:txBody>
      </p:sp>
    </p:spTree>
    <p:extLst>
      <p:ext uri="{BB962C8B-B14F-4D97-AF65-F5344CB8AC3E}">
        <p14:creationId xmlns:p14="http://schemas.microsoft.com/office/powerpoint/2010/main" val="2543517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C00000"/>
                </a:solidFill>
              </a:rPr>
              <a:t>Assessment @ Edinburgh Napier</a:t>
            </a:r>
          </a:p>
        </p:txBody>
      </p:sp>
      <p:sp>
        <p:nvSpPr>
          <p:cNvPr id="3" name="Content Placeholder 2"/>
          <p:cNvSpPr>
            <a:spLocks noGrp="1"/>
          </p:cNvSpPr>
          <p:nvPr>
            <p:ph idx="1"/>
          </p:nvPr>
        </p:nvSpPr>
        <p:spPr>
          <a:xfrm>
            <a:off x="838200" y="1690688"/>
            <a:ext cx="10515600" cy="4983067"/>
          </a:xfrm>
        </p:spPr>
        <p:txBody>
          <a:bodyPr>
            <a:normAutofit/>
          </a:bodyPr>
          <a:lstStyle/>
          <a:p>
            <a:r>
              <a:rPr lang="en-GB" dirty="0"/>
              <a:t>Assessment and Feedback Key Principles and Bibliography</a:t>
            </a:r>
          </a:p>
          <a:p>
            <a:pPr>
              <a:lnSpc>
                <a:spcPct val="120000"/>
              </a:lnSpc>
            </a:pPr>
            <a:r>
              <a:rPr lang="en-GB" dirty="0"/>
              <a:t>Approved by University LTAC November 2015</a:t>
            </a:r>
          </a:p>
          <a:p>
            <a:pPr>
              <a:lnSpc>
                <a:spcPct val="120000"/>
              </a:lnSpc>
            </a:pPr>
            <a:r>
              <a:rPr lang="en-GB" dirty="0"/>
              <a:t>An emphasis on formative assessment that generates high quality feedback</a:t>
            </a:r>
          </a:p>
          <a:p>
            <a:pPr>
              <a:lnSpc>
                <a:spcPct val="120000"/>
              </a:lnSpc>
            </a:pPr>
            <a:r>
              <a:rPr lang="en-GB" dirty="0"/>
              <a:t>A reduction in summative assessment</a:t>
            </a:r>
          </a:p>
          <a:p>
            <a:pPr>
              <a:lnSpc>
                <a:spcPct val="120000"/>
              </a:lnSpc>
            </a:pPr>
            <a:r>
              <a:rPr lang="en-GB" dirty="0"/>
              <a:t>Well defined links between formative and summative assessments, so that feedforward from the former to the latter is clear</a:t>
            </a:r>
          </a:p>
          <a:p>
            <a:pPr marL="0" indent="0">
              <a:lnSpc>
                <a:spcPct val="120000"/>
              </a:lnSpc>
              <a:buNone/>
            </a:pPr>
            <a:endParaRPr lang="en-GB" dirty="0"/>
          </a:p>
          <a:p>
            <a:endParaRPr lang="en-GB" dirty="0"/>
          </a:p>
        </p:txBody>
      </p:sp>
    </p:spTree>
    <p:extLst>
      <p:ext uri="{BB962C8B-B14F-4D97-AF65-F5344CB8AC3E}">
        <p14:creationId xmlns:p14="http://schemas.microsoft.com/office/powerpoint/2010/main" val="3443256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C00000"/>
                </a:solidFill>
              </a:rPr>
              <a:t>Programme Focus …</a:t>
            </a:r>
          </a:p>
        </p:txBody>
      </p:sp>
      <p:sp>
        <p:nvSpPr>
          <p:cNvPr id="3" name="Content Placeholder 2"/>
          <p:cNvSpPr>
            <a:spLocks noGrp="1"/>
          </p:cNvSpPr>
          <p:nvPr>
            <p:ph idx="1"/>
          </p:nvPr>
        </p:nvSpPr>
        <p:spPr>
          <a:xfrm>
            <a:off x="838200" y="1419367"/>
            <a:ext cx="10515600" cy="5036024"/>
          </a:xfrm>
        </p:spPr>
        <p:txBody>
          <a:bodyPr>
            <a:normAutofit lnSpcReduction="10000"/>
          </a:bodyPr>
          <a:lstStyle/>
          <a:p>
            <a:pPr lvl="0">
              <a:lnSpc>
                <a:spcPct val="120000"/>
              </a:lnSpc>
            </a:pPr>
            <a:r>
              <a:rPr lang="en-GB" sz="2000" dirty="0">
                <a:solidFill>
                  <a:prstClr val="black"/>
                </a:solidFill>
              </a:rPr>
              <a:t>Mappin​g, sequencing and streamlining assessment varieties within modules and across the programme, so that assessment and feedback is:</a:t>
            </a:r>
          </a:p>
          <a:p>
            <a:pPr lvl="0">
              <a:lnSpc>
                <a:spcPct val="120000"/>
              </a:lnSpc>
            </a:pPr>
            <a:r>
              <a:rPr lang="en-GB" sz="2000" b="1" dirty="0">
                <a:solidFill>
                  <a:prstClr val="black"/>
                </a:solidFill>
              </a:rPr>
              <a:t>Balan​​​​​​ced </a:t>
            </a:r>
            <a:r>
              <a:rPr lang="en-GB" sz="2000" dirty="0">
                <a:solidFill>
                  <a:prstClr val="black"/>
                </a:solidFill>
              </a:rPr>
              <a:t>- Assessment and feedback is appropriately spaced without overloading particular times, modules and levels</a:t>
            </a:r>
          </a:p>
          <a:p>
            <a:pPr lvl="0">
              <a:lnSpc>
                <a:spcPct val="120000"/>
              </a:lnSpc>
            </a:pPr>
            <a:r>
              <a:rPr lang="en-GB" sz="2000" b="1" dirty="0">
                <a:solidFill>
                  <a:prstClr val="black"/>
                </a:solidFill>
              </a:rPr>
              <a:t>Coherent</a:t>
            </a:r>
            <a:r>
              <a:rPr lang="en-GB" sz="2000" dirty="0">
                <a:solidFill>
                  <a:prstClr val="black"/>
                </a:solidFill>
              </a:rPr>
              <a:t> - Modules, and levels of study, complement each other, with the learning from assessments and feedback in each designed to accompany other assessment and feedback in the programme.</a:t>
            </a:r>
          </a:p>
          <a:p>
            <a:pPr lvl="0">
              <a:lnSpc>
                <a:spcPct val="120000"/>
              </a:lnSpc>
            </a:pPr>
            <a:r>
              <a:rPr lang="en-GB" sz="2000" b="1" dirty="0">
                <a:solidFill>
                  <a:prstClr val="black"/>
                </a:solidFill>
              </a:rPr>
              <a:t>Developmental</a:t>
            </a:r>
            <a:r>
              <a:rPr lang="en-GB" sz="2000" dirty="0">
                <a:solidFill>
                  <a:prstClr val="black"/>
                </a:solidFill>
              </a:rPr>
              <a:t> - Assessments and feedback build on previous experiences, with learning pathways through programmes by which students have the chance to experience key assessment types and carry forward the feedback from them to use in similar but increasingly sophisticated or demanding contexts.</a:t>
            </a:r>
          </a:p>
          <a:p>
            <a:pPr lvl="0">
              <a:lnSpc>
                <a:spcPct val="120000"/>
              </a:lnSpc>
            </a:pPr>
            <a:r>
              <a:rPr lang="en-GB" sz="2000" b="1" dirty="0">
                <a:solidFill>
                  <a:prstClr val="black"/>
                </a:solidFill>
              </a:rPr>
              <a:t>Clear </a:t>
            </a:r>
            <a:r>
              <a:rPr lang="en-GB" sz="2000" dirty="0">
                <a:solidFill>
                  <a:prstClr val="black"/>
                </a:solidFill>
              </a:rPr>
              <a:t>- The timings and the types of assessment and feedback are clear to students and staff, as is the rationale underpinning our assessment and feedback design.</a:t>
            </a:r>
          </a:p>
          <a:p>
            <a:endParaRPr lang="en-GB" dirty="0"/>
          </a:p>
        </p:txBody>
      </p:sp>
    </p:spTree>
    <p:extLst>
      <p:ext uri="{BB962C8B-B14F-4D97-AF65-F5344CB8AC3E}">
        <p14:creationId xmlns:p14="http://schemas.microsoft.com/office/powerpoint/2010/main" val="1589627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C00000"/>
                </a:solidFill>
              </a:rPr>
              <a:t>Assessment in Higher Education ..</a:t>
            </a:r>
          </a:p>
        </p:txBody>
      </p:sp>
      <p:sp>
        <p:nvSpPr>
          <p:cNvPr id="3" name="Content Placeholder 2"/>
          <p:cNvSpPr>
            <a:spLocks noGrp="1"/>
          </p:cNvSpPr>
          <p:nvPr>
            <p:ph idx="1"/>
          </p:nvPr>
        </p:nvSpPr>
        <p:spPr/>
        <p:txBody>
          <a:bodyPr>
            <a:normAutofit fontScale="92500"/>
          </a:bodyPr>
          <a:lstStyle/>
          <a:p>
            <a:r>
              <a:rPr lang="en-GB" dirty="0"/>
              <a:t>Staff often deterred from innovation in assessment because of Quality protocols (Taras, 2002)</a:t>
            </a:r>
          </a:p>
          <a:p>
            <a:r>
              <a:rPr lang="en-GB" dirty="0"/>
              <a:t>Students often frustrated because learning = pressure of summative grades</a:t>
            </a:r>
          </a:p>
          <a:p>
            <a:r>
              <a:rPr lang="en-GB" dirty="0"/>
              <a:t>Both of these can hinder HE assessment development</a:t>
            </a:r>
          </a:p>
          <a:p>
            <a:r>
              <a:rPr lang="en-GB" dirty="0"/>
              <a:t>Often practice can be “student centred” but not Assessment</a:t>
            </a:r>
          </a:p>
          <a:p>
            <a:r>
              <a:rPr lang="en-GB" dirty="0"/>
              <a:t>Assessment methods are less innovative – heavy reliance on exams and essays (Bloxham and Boyd, 2007)</a:t>
            </a:r>
          </a:p>
          <a:p>
            <a:r>
              <a:rPr lang="en-GB" dirty="0"/>
              <a:t>Focus is on Assessment being the domain of the tutor, not the student </a:t>
            </a:r>
          </a:p>
          <a:p>
            <a:r>
              <a:rPr lang="en-GB" dirty="0"/>
              <a:t>How “customised” can Assessment really be?</a:t>
            </a:r>
          </a:p>
        </p:txBody>
      </p:sp>
    </p:spTree>
    <p:extLst>
      <p:ext uri="{BB962C8B-B14F-4D97-AF65-F5344CB8AC3E}">
        <p14:creationId xmlns:p14="http://schemas.microsoft.com/office/powerpoint/2010/main" val="1967155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C00000"/>
                </a:solidFill>
              </a:rPr>
              <a:t>Other factors …</a:t>
            </a:r>
          </a:p>
        </p:txBody>
      </p:sp>
      <p:sp>
        <p:nvSpPr>
          <p:cNvPr id="3" name="Content Placeholder 2"/>
          <p:cNvSpPr>
            <a:spLocks noGrp="1"/>
          </p:cNvSpPr>
          <p:nvPr>
            <p:ph idx="1"/>
          </p:nvPr>
        </p:nvSpPr>
        <p:spPr/>
        <p:txBody>
          <a:bodyPr/>
          <a:lstStyle/>
          <a:p>
            <a:r>
              <a:rPr lang="en-GB" dirty="0"/>
              <a:t>Level of student – 1</a:t>
            </a:r>
            <a:r>
              <a:rPr lang="en-GB" baseline="30000" dirty="0"/>
              <a:t>st</a:t>
            </a:r>
            <a:r>
              <a:rPr lang="en-GB" dirty="0"/>
              <a:t> year students want to pass, 4</a:t>
            </a:r>
            <a:r>
              <a:rPr lang="en-GB" baseline="30000" dirty="0"/>
              <a:t>th</a:t>
            </a:r>
            <a:r>
              <a:rPr lang="en-GB" dirty="0"/>
              <a:t> years want the grade for their classification</a:t>
            </a:r>
          </a:p>
          <a:p>
            <a:r>
              <a:rPr lang="en-GB" dirty="0"/>
              <a:t>Undergraduate vs Postgraduate approaches – should they be different?</a:t>
            </a:r>
          </a:p>
          <a:p>
            <a:r>
              <a:rPr lang="en-GB" dirty="0"/>
              <a:t>Involvement of stakeholders, not just in the classroom, but in Assessment  (</a:t>
            </a:r>
            <a:r>
              <a:rPr lang="en-GB" dirty="0" err="1"/>
              <a:t>Pittaway</a:t>
            </a:r>
            <a:r>
              <a:rPr lang="en-GB" dirty="0"/>
              <a:t> and Edwards, 2012)</a:t>
            </a:r>
          </a:p>
          <a:p>
            <a:r>
              <a:rPr lang="en-GB" dirty="0"/>
              <a:t>Increased “customised programmes” and student choice – should this extend to type of assessment undertaken? </a:t>
            </a:r>
          </a:p>
        </p:txBody>
      </p:sp>
    </p:spTree>
    <p:extLst>
      <p:ext uri="{BB962C8B-B14F-4D97-AF65-F5344CB8AC3E}">
        <p14:creationId xmlns:p14="http://schemas.microsoft.com/office/powerpoint/2010/main" val="3993661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C00000"/>
                </a:solidFill>
              </a:rPr>
              <a:t>QAA – the bigger picture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8652" y="1690687"/>
            <a:ext cx="10715148" cy="211881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33" y="3671693"/>
            <a:ext cx="10639567" cy="2007233"/>
          </a:xfrm>
          <a:prstGeom prst="rect">
            <a:avLst/>
          </a:prstGeom>
        </p:spPr>
      </p:pic>
    </p:spTree>
    <p:extLst>
      <p:ext uri="{BB962C8B-B14F-4D97-AF65-F5344CB8AC3E}">
        <p14:creationId xmlns:p14="http://schemas.microsoft.com/office/powerpoint/2010/main" val="2378732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C00000"/>
                </a:solidFill>
              </a:rPr>
              <a:t>QAA good news….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157" y="1828799"/>
            <a:ext cx="11291572" cy="110546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091" y="2934268"/>
            <a:ext cx="7181775" cy="3411388"/>
          </a:xfrm>
          <a:prstGeom prst="rect">
            <a:avLst/>
          </a:prstGeom>
        </p:spPr>
      </p:pic>
      <p:sp>
        <p:nvSpPr>
          <p:cNvPr id="7" name="Right Brace 6"/>
          <p:cNvSpPr/>
          <p:nvPr/>
        </p:nvSpPr>
        <p:spPr>
          <a:xfrm>
            <a:off x="7792872" y="3072379"/>
            <a:ext cx="559558" cy="3273277"/>
          </a:xfrm>
          <a:prstGeom prst="rightBrace">
            <a:avLst/>
          </a:prstGeom>
          <a:ln w="412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 name="Rectangular Callout 7"/>
          <p:cNvSpPr/>
          <p:nvPr/>
        </p:nvSpPr>
        <p:spPr>
          <a:xfrm>
            <a:off x="8652681" y="3398293"/>
            <a:ext cx="3084394" cy="2279176"/>
          </a:xfrm>
          <a:prstGeom prst="wedgeRectCallout">
            <a:avLst/>
          </a:prstGeom>
          <a:solidFill>
            <a:schemeClr val="bg1"/>
          </a:solid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8966579" y="3500374"/>
            <a:ext cx="2579427" cy="1631216"/>
          </a:xfrm>
          <a:prstGeom prst="rect">
            <a:avLst/>
          </a:prstGeom>
          <a:noFill/>
        </p:spPr>
        <p:txBody>
          <a:bodyPr wrap="square" rtlCol="0">
            <a:spAutoFit/>
          </a:bodyPr>
          <a:lstStyle/>
          <a:p>
            <a:r>
              <a:rPr lang="en-GB" sz="2000" b="1" dirty="0"/>
              <a:t>All very personal and applied, but how easy to translate into Assessments that will pass Quality?</a:t>
            </a:r>
          </a:p>
        </p:txBody>
      </p:sp>
    </p:spTree>
    <p:extLst>
      <p:ext uri="{BB962C8B-B14F-4D97-AF65-F5344CB8AC3E}">
        <p14:creationId xmlns:p14="http://schemas.microsoft.com/office/powerpoint/2010/main" val="1102206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rgbClr val="C00000"/>
                </a:solidFill>
              </a:rPr>
              <a:t>Introductions ….</a:t>
            </a:r>
          </a:p>
        </p:txBody>
      </p:sp>
      <p:sp>
        <p:nvSpPr>
          <p:cNvPr id="3" name="Content Placeholder 2"/>
          <p:cNvSpPr>
            <a:spLocks noGrp="1"/>
          </p:cNvSpPr>
          <p:nvPr>
            <p:ph idx="1"/>
          </p:nvPr>
        </p:nvSpPr>
        <p:spPr/>
        <p:txBody>
          <a:bodyPr>
            <a:normAutofit/>
          </a:bodyPr>
          <a:lstStyle/>
          <a:p>
            <a:r>
              <a:rPr lang="en-GB" dirty="0"/>
              <a:t>Maggie Anderson: 	Lecturer in Entrepreneurship, </a:t>
            </a:r>
          </a:p>
          <a:p>
            <a:pPr marL="457200" lvl="1" indent="0">
              <a:buNone/>
            </a:pPr>
            <a:r>
              <a:rPr lang="en-GB" dirty="0"/>
              <a:t>				</a:t>
            </a:r>
            <a:r>
              <a:rPr lang="en-GB" sz="2800" dirty="0"/>
              <a:t>Edinburgh Napier University Business School  </a:t>
            </a:r>
          </a:p>
          <a:p>
            <a:r>
              <a:rPr lang="en-GB" dirty="0"/>
              <a:t>Susan Laing	: 	Subject Group Leader (Entrepreneurship)</a:t>
            </a:r>
          </a:p>
          <a:p>
            <a:pPr marL="914400" lvl="2" indent="0">
              <a:buNone/>
            </a:pPr>
            <a:r>
              <a:rPr lang="en-GB" sz="2800" dirty="0"/>
              <a:t>                                  Edinburgh Napier University Business School</a:t>
            </a:r>
          </a:p>
          <a:p>
            <a:pPr marL="0" indent="0">
              <a:buNone/>
            </a:pPr>
            <a:r>
              <a:rPr lang="en-GB" dirty="0"/>
              <a:t>  Contact details: 		 </a:t>
            </a:r>
            <a:r>
              <a:rPr lang="en-GB" dirty="0">
                <a:hlinkClick r:id="rId3"/>
              </a:rPr>
              <a:t>ma.anderson@napier.ac.uk</a:t>
            </a:r>
            <a:r>
              <a:rPr lang="en-GB" dirty="0"/>
              <a:t>  </a:t>
            </a:r>
          </a:p>
          <a:p>
            <a:pPr marL="0" indent="0">
              <a:buNone/>
            </a:pPr>
            <a:r>
              <a:rPr lang="en-GB" dirty="0"/>
              <a:t>				 (Twitter: @101jasper)</a:t>
            </a:r>
          </a:p>
          <a:p>
            <a:pPr marL="0" indent="0">
              <a:buNone/>
            </a:pPr>
            <a:r>
              <a:rPr lang="en-GB" dirty="0"/>
              <a:t>				</a:t>
            </a:r>
            <a:r>
              <a:rPr lang="en-GB" dirty="0">
                <a:hlinkClick r:id="rId4"/>
              </a:rPr>
              <a:t>s.laing@napier.ac.uk</a:t>
            </a:r>
            <a:r>
              <a:rPr lang="en-GB" dirty="0"/>
              <a:t> </a:t>
            </a:r>
          </a:p>
          <a:p>
            <a:pPr marL="0" indent="0">
              <a:buNone/>
            </a:pPr>
            <a:r>
              <a:rPr lang="en-GB" dirty="0"/>
              <a:t>  </a:t>
            </a:r>
          </a:p>
        </p:txBody>
      </p:sp>
    </p:spTree>
    <p:extLst>
      <p:ext uri="{BB962C8B-B14F-4D97-AF65-F5344CB8AC3E}">
        <p14:creationId xmlns:p14="http://schemas.microsoft.com/office/powerpoint/2010/main" val="1296921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C00000"/>
                </a:solidFill>
              </a:rPr>
              <a:t>Entrepreneurship Assessment ..</a:t>
            </a:r>
          </a:p>
        </p:txBody>
      </p:sp>
      <p:sp>
        <p:nvSpPr>
          <p:cNvPr id="3" name="Content Placeholder 2"/>
          <p:cNvSpPr>
            <a:spLocks noGrp="1"/>
          </p:cNvSpPr>
          <p:nvPr>
            <p:ph idx="1"/>
          </p:nvPr>
        </p:nvSpPr>
        <p:spPr>
          <a:xfrm>
            <a:off x="838200" y="1825625"/>
            <a:ext cx="10515600" cy="4657062"/>
          </a:xfrm>
        </p:spPr>
        <p:txBody>
          <a:bodyPr>
            <a:normAutofit/>
          </a:bodyPr>
          <a:lstStyle/>
          <a:p>
            <a:r>
              <a:rPr lang="en-GB" dirty="0"/>
              <a:t>Few studies exploring purely Assessment practice</a:t>
            </a:r>
          </a:p>
          <a:p>
            <a:r>
              <a:rPr lang="en-GB" dirty="0"/>
              <a:t>EEUK and other forums are invaluable for exchange of ideas and help</a:t>
            </a:r>
          </a:p>
          <a:p>
            <a:r>
              <a:rPr lang="en-GB" dirty="0"/>
              <a:t>Drive for innovation by nature, so we can’t help wanting it in our assessments</a:t>
            </a:r>
          </a:p>
          <a:p>
            <a:r>
              <a:rPr lang="en-GB" dirty="0"/>
              <a:t>Often a positivistic approach employed by Businesses Schools (Penaluna, 2009)</a:t>
            </a:r>
          </a:p>
          <a:p>
            <a:r>
              <a:rPr lang="en-GB" dirty="0"/>
              <a:t>Tension exists between the need to assess progress and provide certified public qualifications (Pittaway&amp; Edwards, 2012)</a:t>
            </a:r>
          </a:p>
          <a:p>
            <a:r>
              <a:rPr lang="en-GB" dirty="0"/>
              <a:t>Common classification : For / About / Embedded within Entrepreneurship Education</a:t>
            </a:r>
          </a:p>
        </p:txBody>
      </p:sp>
    </p:spTree>
    <p:extLst>
      <p:ext uri="{BB962C8B-B14F-4D97-AF65-F5344CB8AC3E}">
        <p14:creationId xmlns:p14="http://schemas.microsoft.com/office/powerpoint/2010/main" val="1412241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C00000"/>
                </a:solidFill>
              </a:rPr>
              <a:t>Challenges…</a:t>
            </a:r>
          </a:p>
        </p:txBody>
      </p:sp>
      <p:sp>
        <p:nvSpPr>
          <p:cNvPr id="3" name="Content Placeholder 2"/>
          <p:cNvSpPr>
            <a:spLocks noGrp="1"/>
          </p:cNvSpPr>
          <p:nvPr>
            <p:ph idx="1"/>
          </p:nvPr>
        </p:nvSpPr>
        <p:spPr/>
        <p:txBody>
          <a:bodyPr>
            <a:normAutofit lnSpcReduction="10000"/>
          </a:bodyPr>
          <a:lstStyle/>
          <a:p>
            <a:r>
              <a:rPr lang="en-GB" dirty="0"/>
              <a:t>Entrepreneurship isn’t 1 or 2 subject areas – range great from new ventures, creativity, franchising, corporate entrepreneurship</a:t>
            </a:r>
          </a:p>
          <a:p>
            <a:r>
              <a:rPr lang="en-GB" dirty="0"/>
              <a:t>Assessment appears to be still fairly traditional: Business Plans, Canvas Presentations, Reports for both For and About</a:t>
            </a:r>
          </a:p>
          <a:p>
            <a:r>
              <a:rPr lang="en-GB" dirty="0"/>
              <a:t>Technology has enabled more interactive approaches eg wikis, discussion boards</a:t>
            </a:r>
          </a:p>
          <a:p>
            <a:r>
              <a:rPr lang="en-GB" dirty="0"/>
              <a:t>How can we / should we encourage more stakeholders in Assessments?</a:t>
            </a:r>
          </a:p>
          <a:p>
            <a:r>
              <a:rPr lang="en-GB" dirty="0"/>
              <a:t>Enable more student participation in Assessment – choice and development of- not just token peer Assessment elements</a:t>
            </a:r>
          </a:p>
        </p:txBody>
      </p:sp>
    </p:spTree>
    <p:extLst>
      <p:ext uri="{BB962C8B-B14F-4D97-AF65-F5344CB8AC3E}">
        <p14:creationId xmlns:p14="http://schemas.microsoft.com/office/powerpoint/2010/main" val="1786697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C00000"/>
                </a:solidFill>
              </a:rPr>
              <a:t>The Future …?</a:t>
            </a:r>
          </a:p>
        </p:txBody>
      </p:sp>
      <p:sp>
        <p:nvSpPr>
          <p:cNvPr id="3" name="Content Placeholder 2"/>
          <p:cNvSpPr>
            <a:spLocks noGrp="1"/>
          </p:cNvSpPr>
          <p:nvPr>
            <p:ph idx="1"/>
          </p:nvPr>
        </p:nvSpPr>
        <p:spPr/>
        <p:txBody>
          <a:bodyPr/>
          <a:lstStyle/>
          <a:p>
            <a:r>
              <a:rPr lang="en-GB"/>
              <a:t>TESTA - </a:t>
            </a:r>
            <a:endParaRPr lang="en-GB" dirty="0"/>
          </a:p>
        </p:txBody>
      </p:sp>
    </p:spTree>
    <p:extLst>
      <p:ext uri="{BB962C8B-B14F-4D97-AF65-F5344CB8AC3E}">
        <p14:creationId xmlns:p14="http://schemas.microsoft.com/office/powerpoint/2010/main" val="2876491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C00000"/>
                </a:solidFill>
              </a:rPr>
              <a:t>For Discussion ….</a:t>
            </a:r>
          </a:p>
        </p:txBody>
      </p:sp>
      <p:sp>
        <p:nvSpPr>
          <p:cNvPr id="3" name="Content Placeholder 2"/>
          <p:cNvSpPr>
            <a:spLocks noGrp="1"/>
          </p:cNvSpPr>
          <p:nvPr>
            <p:ph idx="1"/>
          </p:nvPr>
        </p:nvSpPr>
        <p:spPr/>
        <p:txBody>
          <a:bodyPr/>
          <a:lstStyle/>
          <a:p>
            <a:r>
              <a:rPr lang="en-GB" dirty="0"/>
              <a:t>How innovative is your assessment practice?</a:t>
            </a:r>
          </a:p>
          <a:p>
            <a:r>
              <a:rPr lang="en-GB" dirty="0"/>
              <a:t>What choices do your students have in Assessment?</a:t>
            </a:r>
          </a:p>
          <a:p>
            <a:r>
              <a:rPr lang="en-GB" dirty="0"/>
              <a:t>How involved are your students / stakeholders in Assessment design?</a:t>
            </a:r>
          </a:p>
          <a:p>
            <a:r>
              <a:rPr lang="en-GB" dirty="0"/>
              <a:t>What are the barriers to being better?</a:t>
            </a:r>
          </a:p>
          <a:p>
            <a:r>
              <a:rPr lang="en-GB" dirty="0"/>
              <a:t>Do you think level matters?  Years 1-4 and PG vs UG</a:t>
            </a:r>
          </a:p>
        </p:txBody>
      </p:sp>
    </p:spTree>
    <p:extLst>
      <p:ext uri="{BB962C8B-B14F-4D97-AF65-F5344CB8AC3E}">
        <p14:creationId xmlns:p14="http://schemas.microsoft.com/office/powerpoint/2010/main" val="3401769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904730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228731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570886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Intro P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1016000" y="1857830"/>
            <a:ext cx="9144000" cy="68217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dirty="0">
              <a:solidFill>
                <a:srgbClr val="C00000"/>
              </a:solidFill>
              <a:latin typeface="Arial" panose="020B0604020202020204" pitchFamily="34" charset="0"/>
              <a:cs typeface="Arial" panose="020B0604020202020204" pitchFamily="34" charset="0"/>
            </a:endParaRPr>
          </a:p>
        </p:txBody>
      </p:sp>
      <p:sp>
        <p:nvSpPr>
          <p:cNvPr id="2" name="TextBox 1"/>
          <p:cNvSpPr txBox="1"/>
          <p:nvPr/>
        </p:nvSpPr>
        <p:spPr>
          <a:xfrm rot="20115678">
            <a:off x="3409689" y="3638827"/>
            <a:ext cx="5959763" cy="584775"/>
          </a:xfrm>
          <a:prstGeom prst="rect">
            <a:avLst/>
          </a:prstGeom>
          <a:noFill/>
        </p:spPr>
        <p:txBody>
          <a:bodyPr wrap="square" rtlCol="0">
            <a:spAutoFit/>
          </a:bodyPr>
          <a:lstStyle/>
          <a:p>
            <a:r>
              <a:rPr lang="en-GB" sz="3200" dirty="0"/>
              <a:t>Ma.Anderson@napier.ac.uk</a:t>
            </a:r>
            <a:endParaRPr lang="en-GB" dirty="0"/>
          </a:p>
        </p:txBody>
      </p:sp>
      <p:sp>
        <p:nvSpPr>
          <p:cNvPr id="3" name="TextBox 2"/>
          <p:cNvSpPr txBox="1"/>
          <p:nvPr/>
        </p:nvSpPr>
        <p:spPr>
          <a:xfrm>
            <a:off x="2727297" y="1208095"/>
            <a:ext cx="5033176" cy="707886"/>
          </a:xfrm>
          <a:prstGeom prst="rect">
            <a:avLst/>
          </a:prstGeom>
          <a:noFill/>
        </p:spPr>
        <p:txBody>
          <a:bodyPr wrap="square" rtlCol="0">
            <a:spAutoFit/>
          </a:bodyPr>
          <a:lstStyle/>
          <a:p>
            <a:r>
              <a:rPr lang="en-GB" sz="4000" dirty="0"/>
              <a:t>Any questions?</a:t>
            </a:r>
          </a:p>
        </p:txBody>
      </p:sp>
    </p:spTree>
    <p:extLst>
      <p:ext uri="{BB962C8B-B14F-4D97-AF65-F5344CB8AC3E}">
        <p14:creationId xmlns:p14="http://schemas.microsoft.com/office/powerpoint/2010/main" val="2350602871"/>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rgbClr val="C00000"/>
                </a:solidFill>
              </a:rPr>
              <a:t>Title</a:t>
            </a:r>
          </a:p>
        </p:txBody>
      </p:sp>
      <p:sp>
        <p:nvSpPr>
          <p:cNvPr id="3" name="Content Placeholder 2"/>
          <p:cNvSpPr>
            <a:spLocks noGrp="1"/>
          </p:cNvSpPr>
          <p:nvPr>
            <p:ph idx="1"/>
          </p:nvPr>
        </p:nvSpPr>
        <p:spPr/>
        <p:txBody>
          <a:bodyPr/>
          <a:lstStyle/>
          <a:p>
            <a:pPr marL="0" indent="0" algn="ctr">
              <a:buNone/>
            </a:pPr>
            <a:endParaRPr lang="en-GB" sz="3600" dirty="0"/>
          </a:p>
          <a:p>
            <a:pPr marL="0" indent="0" algn="ctr">
              <a:buNone/>
            </a:pPr>
            <a:r>
              <a:rPr lang="en-GB" sz="3600" dirty="0"/>
              <a:t>Customising the Student Experience – how do we apply this to assessment in an innovative way?</a:t>
            </a:r>
          </a:p>
          <a:p>
            <a:pPr marL="0" indent="0" algn="ctr">
              <a:buNone/>
            </a:pPr>
            <a:endParaRPr lang="en-GB" sz="3600" dirty="0"/>
          </a:p>
          <a:p>
            <a:pPr marL="0" indent="0" algn="ctr">
              <a:buNone/>
            </a:pPr>
            <a:r>
              <a:rPr lang="en-GB" sz="3600" dirty="0"/>
              <a:t>Context of Entrepreneurship Education </a:t>
            </a:r>
          </a:p>
          <a:p>
            <a:endParaRPr lang="en-GB" dirty="0"/>
          </a:p>
        </p:txBody>
      </p:sp>
      <p:pic>
        <p:nvPicPr>
          <p:cNvPr id="4" name="Picture 3" descr="Life of an Educator: Top 10 questions to ask yourself in 20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5200" y="3429000"/>
            <a:ext cx="2222500" cy="2222500"/>
          </a:xfrm>
          <a:prstGeom prst="rect">
            <a:avLst/>
          </a:prstGeom>
        </p:spPr>
      </p:pic>
    </p:spTree>
    <p:extLst>
      <p:ext uri="{BB962C8B-B14F-4D97-AF65-F5344CB8AC3E}">
        <p14:creationId xmlns:p14="http://schemas.microsoft.com/office/powerpoint/2010/main" val="425965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rgbClr val="C00000"/>
                </a:solidFill>
              </a:rPr>
              <a:t>Route Map …</a:t>
            </a:r>
          </a:p>
        </p:txBody>
      </p:sp>
      <p:sp>
        <p:nvSpPr>
          <p:cNvPr id="3" name="Content Placeholder 2"/>
          <p:cNvSpPr>
            <a:spLocks noGrp="1"/>
          </p:cNvSpPr>
          <p:nvPr>
            <p:ph idx="1"/>
          </p:nvPr>
        </p:nvSpPr>
        <p:spPr/>
        <p:txBody>
          <a:bodyPr/>
          <a:lstStyle/>
          <a:p>
            <a:r>
              <a:rPr lang="en-GB" dirty="0"/>
              <a:t>Introduce Edinburgh Napier University and Entrepreneurship @Edinburgh Napier</a:t>
            </a:r>
          </a:p>
          <a:p>
            <a:r>
              <a:rPr lang="en-GB" dirty="0"/>
              <a:t>Customising our Student Experience</a:t>
            </a:r>
          </a:p>
          <a:p>
            <a:r>
              <a:rPr lang="en-GB" dirty="0"/>
              <a:t>Assessment – the Bigger Picture</a:t>
            </a:r>
          </a:p>
          <a:p>
            <a:r>
              <a:rPr lang="en-GB" dirty="0"/>
              <a:t>Assessment –as is @ Edinburgh Napier</a:t>
            </a:r>
          </a:p>
          <a:p>
            <a:r>
              <a:rPr lang="en-GB" dirty="0"/>
              <a:t>Assessment – future</a:t>
            </a:r>
          </a:p>
          <a:p>
            <a:r>
              <a:rPr lang="en-GB" dirty="0"/>
              <a:t>Challenges</a:t>
            </a:r>
          </a:p>
          <a:p>
            <a:r>
              <a:rPr lang="en-GB" dirty="0"/>
              <a:t>Any Questions?</a:t>
            </a:r>
          </a:p>
          <a:p>
            <a:endParaRPr lang="en-GB" dirty="0"/>
          </a:p>
          <a:p>
            <a:endParaRPr lang="en-GB" dirty="0"/>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009" y="2673062"/>
            <a:ext cx="3992545" cy="265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4230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6"/>
          <p:cNvSpPr>
            <a:spLocks noGrp="1"/>
          </p:cNvSpPr>
          <p:nvPr>
            <p:ph idx="1"/>
          </p:nvPr>
        </p:nvSpPr>
        <p:spPr>
          <a:xfrm>
            <a:off x="2999045" y="435951"/>
            <a:ext cx="4946226" cy="424732"/>
          </a:xfrm>
        </p:spPr>
        <p:txBody>
          <a:bodyPr wrap="none">
            <a:spAutoFit/>
          </a:bodyPr>
          <a:lstStyle/>
          <a:p>
            <a:pPr marL="0" indent="0">
              <a:buNone/>
              <a:defRPr/>
            </a:pPr>
            <a:r>
              <a:rPr lang="en-GB" altLang="en-US" sz="2400" dirty="0">
                <a:solidFill>
                  <a:srgbClr val="C00000"/>
                </a:solidFill>
                <a:hlinkClick r:id="rId3"/>
              </a:rPr>
              <a:t>Edinburgh Napier University Overview</a:t>
            </a:r>
            <a:endParaRPr lang="en-GB" altLang="en-US" sz="2400" dirty="0">
              <a:solidFill>
                <a:srgbClr val="C00000"/>
              </a:solidFill>
            </a:endParaRPr>
          </a:p>
        </p:txBody>
      </p:sp>
      <p:sp>
        <p:nvSpPr>
          <p:cNvPr id="4" name="Rectangle 3"/>
          <p:cNvSpPr/>
          <p:nvPr/>
        </p:nvSpPr>
        <p:spPr>
          <a:xfrm>
            <a:off x="742466" y="1207220"/>
            <a:ext cx="10918782" cy="1815882"/>
          </a:xfrm>
          <a:prstGeom prst="rect">
            <a:avLst/>
          </a:prstGeom>
        </p:spPr>
        <p:txBody>
          <a:bodyPr wrap="square">
            <a:spAutoFit/>
          </a:bodyPr>
          <a:lstStyle/>
          <a:p>
            <a:r>
              <a:rPr lang="en-GB" sz="2000" b="1" i="1" dirty="0">
                <a:solidFill>
                  <a:srgbClr val="C00000"/>
                </a:solidFill>
              </a:rPr>
              <a:t>VISION 2020</a:t>
            </a:r>
          </a:p>
          <a:p>
            <a:endParaRPr lang="en-GB" sz="2000" i="1" dirty="0">
              <a:solidFill>
                <a:schemeClr val="bg1"/>
              </a:solidFill>
            </a:endParaRPr>
          </a:p>
          <a:p>
            <a:r>
              <a:rPr lang="en-GB" sz="2400" i="1" dirty="0">
                <a:solidFill>
                  <a:schemeClr val="bg1"/>
                </a:solidFill>
              </a:rPr>
              <a:t>‘</a:t>
            </a:r>
            <a:r>
              <a:rPr lang="en-GB" sz="2400" i="1" dirty="0"/>
              <a:t>An innovative community which is deeply connected to the world around us, working at the leading edge of our academic disciplines in research, pedagogy and professional practice, developing highly valued graduates’.</a:t>
            </a:r>
            <a:endParaRPr lang="en-GB" sz="2400"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13211"/>
          <a:stretch/>
        </p:blipFill>
        <p:spPr>
          <a:xfrm>
            <a:off x="1058683" y="3185724"/>
            <a:ext cx="9719679" cy="3122479"/>
          </a:xfrm>
          <a:prstGeom prst="rect">
            <a:avLst/>
          </a:prstGeom>
        </p:spPr>
      </p:pic>
    </p:spTree>
    <p:extLst>
      <p:ext uri="{BB962C8B-B14F-4D97-AF65-F5344CB8AC3E}">
        <p14:creationId xmlns:p14="http://schemas.microsoft.com/office/powerpoint/2010/main" val="1089755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0005" y="353748"/>
            <a:ext cx="9740767" cy="6366360"/>
          </a:xfrm>
          <a:prstGeom prst="rect">
            <a:avLst/>
          </a:prstGeom>
        </p:spPr>
      </p:pic>
      <p:sp>
        <p:nvSpPr>
          <p:cNvPr id="2" name="Down Arrow 1"/>
          <p:cNvSpPr/>
          <p:nvPr/>
        </p:nvSpPr>
        <p:spPr>
          <a:xfrm>
            <a:off x="2955792" y="0"/>
            <a:ext cx="770021" cy="82777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00000"/>
              </a:solidFill>
            </a:endParaRPr>
          </a:p>
        </p:txBody>
      </p:sp>
      <p:sp>
        <p:nvSpPr>
          <p:cNvPr id="3" name="Right Arrow 2"/>
          <p:cNvSpPr/>
          <p:nvPr/>
        </p:nvSpPr>
        <p:spPr>
          <a:xfrm>
            <a:off x="5624788" y="3536928"/>
            <a:ext cx="1543793" cy="111628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968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34" y="528035"/>
            <a:ext cx="11739395" cy="5085268"/>
          </a:xfrm>
          <a:prstGeom prst="rect">
            <a:avLst/>
          </a:prstGeom>
        </p:spPr>
      </p:pic>
      <p:cxnSp>
        <p:nvCxnSpPr>
          <p:cNvPr id="3" name="Straight Arrow Connector 2"/>
          <p:cNvCxnSpPr/>
          <p:nvPr/>
        </p:nvCxnSpPr>
        <p:spPr>
          <a:xfrm>
            <a:off x="524933" y="2353733"/>
            <a:ext cx="1741749" cy="1075267"/>
          </a:xfrm>
          <a:prstGeom prst="straightConnector1">
            <a:avLst/>
          </a:prstGeom>
          <a:ln w="1270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7670800" y="4233333"/>
            <a:ext cx="2269067" cy="931334"/>
          </a:xfrm>
          <a:prstGeom prst="straightConnector1">
            <a:avLst/>
          </a:prstGeom>
          <a:ln w="1270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68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Intro P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5"/>
          <p:cNvSpPr txBox="1">
            <a:spLocks noChangeArrowheads="1"/>
          </p:cNvSpPr>
          <p:nvPr/>
        </p:nvSpPr>
        <p:spPr bwMode="auto">
          <a:xfrm rot="20083034">
            <a:off x="2585635" y="2950302"/>
            <a:ext cx="106056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sz="1600">
                <a:solidFill>
                  <a:schemeClr val="tx1"/>
                </a:solidFill>
                <a:latin typeface="Arial" pitchFamily="34" charset="0"/>
              </a:defRPr>
            </a:lvl2pPr>
            <a:lvl3pPr marL="1143000">
              <a:defRPr sz="1400">
                <a:solidFill>
                  <a:schemeClr val="tx1"/>
                </a:solidFill>
                <a:latin typeface="Arial" pitchFamily="34" charset="0"/>
              </a:defRPr>
            </a:lvl3pPr>
            <a:lvl4pPr marL="1600200">
              <a:defRPr sz="2000">
                <a:solidFill>
                  <a:schemeClr val="tx1"/>
                </a:solidFill>
                <a:latin typeface="Arial" pitchFamily="34" charset="0"/>
              </a:defRPr>
            </a:lvl4pPr>
            <a:lvl5pPr marL="2057400">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l"/>
            <a:r>
              <a:rPr lang="en-GB" altLang="en-US" sz="1600" b="1" i="1" dirty="0">
                <a:solidFill>
                  <a:srgbClr val="C00000"/>
                </a:solidFill>
              </a:rPr>
              <a:t>‘Entrepreneurial learning - academically underpinned, interactively delivered and practically assessed’</a:t>
            </a:r>
          </a:p>
        </p:txBody>
      </p:sp>
      <p:sp>
        <p:nvSpPr>
          <p:cNvPr id="5124" name="TextBox 1"/>
          <p:cNvSpPr txBox="1">
            <a:spLocks noChangeArrowheads="1"/>
          </p:cNvSpPr>
          <p:nvPr/>
        </p:nvSpPr>
        <p:spPr bwMode="auto">
          <a:xfrm>
            <a:off x="1125297" y="1919250"/>
            <a:ext cx="56282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sz="1600">
                <a:solidFill>
                  <a:schemeClr val="tx1"/>
                </a:solidFill>
                <a:latin typeface="Arial" pitchFamily="34" charset="0"/>
              </a:defRPr>
            </a:lvl2pPr>
            <a:lvl3pPr marL="1143000">
              <a:defRPr sz="1400">
                <a:solidFill>
                  <a:schemeClr val="tx1"/>
                </a:solidFill>
                <a:latin typeface="Arial" pitchFamily="34" charset="0"/>
              </a:defRPr>
            </a:lvl3pPr>
            <a:lvl4pPr marL="1600200">
              <a:defRPr sz="2000">
                <a:solidFill>
                  <a:schemeClr val="tx1"/>
                </a:solidFill>
                <a:latin typeface="Arial" pitchFamily="34" charset="0"/>
              </a:defRPr>
            </a:lvl4pPr>
            <a:lvl5pPr marL="2057400">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3200" b="1" dirty="0">
                <a:solidFill>
                  <a:srgbClr val="C00000"/>
                </a:solidFill>
                <a:latin typeface="+mn-lt"/>
              </a:rPr>
              <a:t>Entrepreneurship Curriculum ..</a:t>
            </a:r>
          </a:p>
        </p:txBody>
      </p:sp>
      <p:sp>
        <p:nvSpPr>
          <p:cNvPr id="2" name="TextBox 1"/>
          <p:cNvSpPr txBox="1"/>
          <p:nvPr/>
        </p:nvSpPr>
        <p:spPr>
          <a:xfrm>
            <a:off x="923636" y="415636"/>
            <a:ext cx="6761019" cy="461665"/>
          </a:xfrm>
          <a:prstGeom prst="rect">
            <a:avLst/>
          </a:prstGeom>
          <a:noFill/>
        </p:spPr>
        <p:txBody>
          <a:bodyPr wrap="square" rtlCol="0">
            <a:spAutoFit/>
          </a:bodyPr>
          <a:lstStyle/>
          <a:p>
            <a:r>
              <a:rPr lang="en-GB" sz="2400" dirty="0"/>
              <a:t>Edinburgh Napier University Business School </a:t>
            </a:r>
          </a:p>
        </p:txBody>
      </p:sp>
    </p:spTree>
    <p:extLst>
      <p:ext uri="{BB962C8B-B14F-4D97-AF65-F5344CB8AC3E}">
        <p14:creationId xmlns:p14="http://schemas.microsoft.com/office/powerpoint/2010/main" val="3816000536"/>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499" y="336184"/>
            <a:ext cx="10515600" cy="1325563"/>
          </a:xfrm>
        </p:spPr>
        <p:txBody>
          <a:bodyPr vert="horz" lIns="91440" tIns="45720" rIns="91440" bIns="45720" rtlCol="0" anchor="ctr">
            <a:normAutofit/>
          </a:bodyPr>
          <a:lstStyle/>
          <a:p>
            <a:r>
              <a:rPr lang="en-GB" sz="4000" b="1" dirty="0">
                <a:solidFill>
                  <a:srgbClr val="C00000"/>
                </a:solidFill>
              </a:rPr>
              <a:t>Our Curriculum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4933858"/>
              </p:ext>
            </p:extLst>
          </p:nvPr>
        </p:nvGraphicFramePr>
        <p:xfrm>
          <a:off x="838200" y="1403953"/>
          <a:ext cx="10369899" cy="5755875"/>
        </p:xfrm>
        <a:graphic>
          <a:graphicData uri="http://schemas.openxmlformats.org/drawingml/2006/table">
            <a:tbl>
              <a:tblPr>
                <a:tableStyleId>{2D5ABB26-0587-4C30-8999-92F81FD0307C}</a:tableStyleId>
              </a:tblPr>
              <a:tblGrid>
                <a:gridCol w="10369899">
                  <a:extLst>
                    <a:ext uri="{9D8B030D-6E8A-4147-A177-3AD203B41FA5}">
                      <a16:colId xmlns:a16="http://schemas.microsoft.com/office/drawing/2014/main" val="20000"/>
                    </a:ext>
                  </a:extLst>
                </a:gridCol>
              </a:tblGrid>
              <a:tr h="3954113">
                <a:tc>
                  <a:txBody>
                    <a:bodyPr/>
                    <a:lstStyle/>
                    <a:p>
                      <a:pPr marL="342900" marR="0" lvl="0" indent="-342900" algn="l" defTabSz="914400" rtl="0" eaLnBrk="0" fontAlgn="auto" latinLnBrk="0" hangingPunct="0">
                        <a:lnSpc>
                          <a:spcPct val="100000"/>
                        </a:lnSpc>
                        <a:spcBef>
                          <a:spcPts val="360"/>
                        </a:spcBef>
                        <a:spcAft>
                          <a:spcPts val="0"/>
                        </a:spcAft>
                        <a:buClrTx/>
                        <a:buSzTx/>
                        <a:buFont typeface="Symbol" panose="05050102010706020507" pitchFamily="18" charset="2"/>
                        <a:buChar char=""/>
                        <a:tabLst/>
                        <a:defRPr/>
                      </a:pPr>
                      <a:r>
                        <a:rPr lang="en-GB" sz="2400" spc="-40" dirty="0">
                          <a:effectLst/>
                        </a:rPr>
                        <a:t>Centre for Entrepreneurship established 1995 within the Business School </a:t>
                      </a:r>
                      <a:endParaRPr lang="en-GB" sz="2400" dirty="0">
                        <a:effectLst/>
                      </a:endParaRPr>
                    </a:p>
                    <a:p>
                      <a:pPr marL="342900" lvl="0" indent="-342900" algn="l" eaLnBrk="0" hangingPunct="0">
                        <a:spcBef>
                          <a:spcPts val="360"/>
                        </a:spcBef>
                        <a:spcAft>
                          <a:spcPts val="0"/>
                        </a:spcAft>
                        <a:buFont typeface="Symbol" panose="05050102010706020507" pitchFamily="18" charset="2"/>
                        <a:buChar char=""/>
                      </a:pPr>
                      <a:r>
                        <a:rPr lang="en-GB" sz="2400" spc="-40" dirty="0">
                          <a:effectLst/>
                        </a:rPr>
                        <a:t>From 2012:</a:t>
                      </a:r>
                    </a:p>
                    <a:p>
                      <a:pPr marL="800100" lvl="1" indent="-342900" algn="l" eaLnBrk="0" hangingPunct="0">
                        <a:spcBef>
                          <a:spcPts val="360"/>
                        </a:spcBef>
                        <a:spcAft>
                          <a:spcPts val="0"/>
                        </a:spcAft>
                        <a:buFont typeface="Symbol" panose="05050102010706020507" pitchFamily="18" charset="2"/>
                        <a:buChar char=""/>
                      </a:pPr>
                      <a:r>
                        <a:rPr lang="en-GB" sz="2400" spc="-40" dirty="0">
                          <a:effectLst/>
                        </a:rPr>
                        <a:t>Circa 300 students studied BA in Business and Enterprise (BABE) Innovative 1 yr “top up” degree</a:t>
                      </a:r>
                      <a:endParaRPr lang="en-GB" sz="2400" dirty="0">
                        <a:effectLst/>
                      </a:endParaRPr>
                    </a:p>
                    <a:p>
                      <a:pPr marL="800100" lvl="1" indent="-342900" algn="l" eaLnBrk="0" hangingPunct="0">
                        <a:spcBef>
                          <a:spcPts val="360"/>
                        </a:spcBef>
                        <a:spcAft>
                          <a:spcPts val="0"/>
                        </a:spcAft>
                        <a:buFont typeface="Symbol" panose="05050102010706020507" pitchFamily="18" charset="2"/>
                        <a:buChar char=""/>
                      </a:pPr>
                      <a:r>
                        <a:rPr lang="en-GB" sz="2400" spc="-40" dirty="0">
                          <a:effectLst/>
                        </a:rPr>
                        <a:t>Over 30 students studied Masters in Entrepreneurial Leadership (MEL) – many students are owners of SMEs.  </a:t>
                      </a:r>
                    </a:p>
                    <a:p>
                      <a:pPr marL="342900" lvl="0" indent="-342900" algn="l" eaLnBrk="0" hangingPunct="0">
                        <a:spcBef>
                          <a:spcPts val="360"/>
                        </a:spcBef>
                        <a:spcAft>
                          <a:spcPts val="0"/>
                        </a:spcAft>
                        <a:buFont typeface="Symbol" panose="05050102010706020507" pitchFamily="18" charset="2"/>
                        <a:buChar char=""/>
                      </a:pPr>
                      <a:r>
                        <a:rPr lang="en-GB" sz="2400" spc="-40" dirty="0">
                          <a:effectLst/>
                        </a:rPr>
                        <a:t>88 students completed combined 1</a:t>
                      </a:r>
                      <a:r>
                        <a:rPr lang="en-GB" sz="2400" spc="-40" baseline="30000" dirty="0">
                          <a:effectLst/>
                        </a:rPr>
                        <a:t>st</a:t>
                      </a:r>
                      <a:r>
                        <a:rPr lang="en-GB" sz="2400" spc="-40" dirty="0">
                          <a:effectLst/>
                        </a:rPr>
                        <a:t> degrees with Entrepreneurship over last two years</a:t>
                      </a:r>
                    </a:p>
                    <a:p>
                      <a:pPr marL="342900" lvl="0" indent="-342900" algn="l" eaLnBrk="0" hangingPunct="0">
                        <a:spcBef>
                          <a:spcPts val="360"/>
                        </a:spcBef>
                        <a:spcAft>
                          <a:spcPts val="0"/>
                        </a:spcAft>
                        <a:buFont typeface="Symbol" panose="05050102010706020507" pitchFamily="18" charset="2"/>
                        <a:buChar char=""/>
                      </a:pPr>
                      <a:r>
                        <a:rPr lang="en-GB" sz="2400" spc="-40" dirty="0">
                          <a:effectLst/>
                        </a:rPr>
                        <a:t>Students within the Business School</a:t>
                      </a:r>
                      <a:r>
                        <a:rPr lang="en-GB" sz="2400" spc="-40" baseline="0" dirty="0">
                          <a:effectLst/>
                        </a:rPr>
                        <a:t> choose the modules as options</a:t>
                      </a:r>
                      <a:endParaRPr lang="en-GB" sz="2400" spc="-40" dirty="0">
                        <a:effectLst/>
                      </a:endParaRPr>
                    </a:p>
                    <a:p>
                      <a:pPr marL="342900" lvl="0" indent="-342900" algn="l" eaLnBrk="0" hangingPunct="0">
                        <a:spcBef>
                          <a:spcPts val="360"/>
                        </a:spcBef>
                        <a:spcAft>
                          <a:spcPts val="0"/>
                        </a:spcAft>
                        <a:buFont typeface="Symbol" panose="05050102010706020507" pitchFamily="18" charset="2"/>
                        <a:buChar char=""/>
                      </a:pPr>
                      <a:r>
                        <a:rPr lang="en-GB" sz="2400" spc="-40" dirty="0">
                          <a:effectLst/>
                        </a:rPr>
                        <a:t>Subjects such as Business Planning, Creativity</a:t>
                      </a:r>
                      <a:r>
                        <a:rPr lang="en-GB" sz="2400" spc="-40" baseline="0" dirty="0">
                          <a:effectLst/>
                        </a:rPr>
                        <a:t>, Innovation, Business Growth</a:t>
                      </a:r>
                    </a:p>
                    <a:p>
                      <a:pPr marL="342900" lvl="0" indent="-342900" algn="l" eaLnBrk="0" hangingPunct="0">
                        <a:spcBef>
                          <a:spcPts val="360"/>
                        </a:spcBef>
                        <a:spcAft>
                          <a:spcPts val="0"/>
                        </a:spcAft>
                        <a:buFont typeface="Symbol" panose="05050102010706020507" pitchFamily="18" charset="2"/>
                        <a:buChar char=""/>
                      </a:pPr>
                      <a:r>
                        <a:rPr lang="en-GB" sz="2400" spc="-40" baseline="0" dirty="0">
                          <a:effectLst/>
                        </a:rPr>
                        <a:t>Highly applied and “</a:t>
                      </a:r>
                      <a:r>
                        <a:rPr lang="en-GB" sz="2400" u="sng" spc="-40" baseline="0" dirty="0">
                          <a:effectLst/>
                        </a:rPr>
                        <a:t>For</a:t>
                      </a:r>
                      <a:r>
                        <a:rPr lang="en-GB" sz="2400" spc="-40" baseline="0" dirty="0">
                          <a:effectLst/>
                        </a:rPr>
                        <a:t>” Entrepreneurship</a:t>
                      </a:r>
                    </a:p>
                    <a:p>
                      <a:pPr marL="342900" lvl="0" indent="-342900" algn="l" eaLnBrk="0" hangingPunct="0">
                        <a:spcBef>
                          <a:spcPts val="360"/>
                        </a:spcBef>
                        <a:spcAft>
                          <a:spcPts val="0"/>
                        </a:spcAft>
                        <a:buFont typeface="Symbol" panose="05050102010706020507" pitchFamily="18" charset="2"/>
                        <a:buChar char=""/>
                      </a:pPr>
                      <a:r>
                        <a:rPr lang="en-GB" sz="2400" spc="-40" baseline="0" dirty="0">
                          <a:effectLst/>
                        </a:rPr>
                        <a:t>Early BABSON influence on our Teaching and Assessment</a:t>
                      </a:r>
                      <a:endParaRPr lang="en-GB" sz="2400" spc="-40" dirty="0">
                        <a:effectLst/>
                      </a:endParaRPr>
                    </a:p>
                  </a:txBody>
                  <a:tcPr marL="114935" marR="114935" marT="0" marB="0"/>
                </a:tc>
                <a:extLst>
                  <a:ext uri="{0D108BD9-81ED-4DB2-BD59-A6C34878D82A}">
                    <a16:rowId xmlns:a16="http://schemas.microsoft.com/office/drawing/2014/main" val="10000"/>
                  </a:ext>
                </a:extLst>
              </a:tr>
              <a:tr h="960355">
                <a:tc>
                  <a:txBody>
                    <a:bodyPr/>
                    <a:lstStyle/>
                    <a:p>
                      <a:pPr marL="0" lvl="0" indent="0" algn="l" eaLnBrk="0" hangingPunct="0">
                        <a:spcBef>
                          <a:spcPts val="360"/>
                        </a:spcBef>
                        <a:spcAft>
                          <a:spcPts val="0"/>
                        </a:spcAft>
                        <a:buFont typeface="Symbol" panose="05050102010706020507" pitchFamily="18" charset="2"/>
                        <a:buNone/>
                      </a:pPr>
                      <a:endParaRPr lang="en-GB" sz="2000" dirty="0">
                        <a:effectLst/>
                      </a:endParaRPr>
                    </a:p>
                  </a:txBody>
                  <a:tcPr marL="114935" marR="114935"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921534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6664</TotalTime>
  <Words>1035</Words>
  <Application>Microsoft Office PowerPoint</Application>
  <PresentationFormat>Widescreen</PresentationFormat>
  <Paragraphs>137</Paragraphs>
  <Slides>27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MS PGothic</vt:lpstr>
      <vt:lpstr>Arial</vt:lpstr>
      <vt:lpstr>Calibri</vt:lpstr>
      <vt:lpstr>Calibri Light</vt:lpstr>
      <vt:lpstr>Symbol</vt:lpstr>
      <vt:lpstr>Office Theme</vt:lpstr>
      <vt:lpstr>PowerPoint Presentation</vt:lpstr>
      <vt:lpstr>Introductions ….</vt:lpstr>
      <vt:lpstr>Title</vt:lpstr>
      <vt:lpstr>Route Map …</vt:lpstr>
      <vt:lpstr>PowerPoint Presentation</vt:lpstr>
      <vt:lpstr>PowerPoint Presentation</vt:lpstr>
      <vt:lpstr>PowerPoint Presentation</vt:lpstr>
      <vt:lpstr>PowerPoint Presentation</vt:lpstr>
      <vt:lpstr>Our Curriculum …</vt:lpstr>
      <vt:lpstr>PowerPoint Presentation</vt:lpstr>
      <vt:lpstr>PowerPoint Presentation</vt:lpstr>
      <vt:lpstr>PowerPoint Presentation</vt:lpstr>
      <vt:lpstr>Issues with this ….</vt:lpstr>
      <vt:lpstr>Assessment @ Edinburgh Napier</vt:lpstr>
      <vt:lpstr>Programme Focus …</vt:lpstr>
      <vt:lpstr>Assessment in Higher Education ..</vt:lpstr>
      <vt:lpstr>Other factors …</vt:lpstr>
      <vt:lpstr>QAA – the bigger picture</vt:lpstr>
      <vt:lpstr>QAA good news….</vt:lpstr>
      <vt:lpstr>Entrepreneurship Assessment ..</vt:lpstr>
      <vt:lpstr>Challenges…</vt:lpstr>
      <vt:lpstr>The Future …?</vt:lpstr>
      <vt:lpstr>For Discussion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an Enterprise Agenda</dc:title>
  <dc:creator>Susan Laing</dc:creator>
  <cp:lastModifiedBy>maggie anderson</cp:lastModifiedBy>
  <cp:revision>89</cp:revision>
  <cp:lastPrinted>2016-06-09T14:02:53Z</cp:lastPrinted>
  <dcterms:created xsi:type="dcterms:W3CDTF">2015-02-03T14:40:10Z</dcterms:created>
  <dcterms:modified xsi:type="dcterms:W3CDTF">2016-09-04T15:25:03Z</dcterms:modified>
</cp:coreProperties>
</file>