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6" r:id="rId4"/>
    <p:sldId id="261" r:id="rId5"/>
    <p:sldId id="272" r:id="rId6"/>
    <p:sldId id="263" r:id="rId7"/>
    <p:sldId id="259" r:id="rId8"/>
    <p:sldId id="257" r:id="rId9"/>
    <p:sldId id="262" r:id="rId10"/>
    <p:sldId id="264" r:id="rId11"/>
    <p:sldId id="273" r:id="rId12"/>
    <p:sldId id="268" r:id="rId13"/>
    <p:sldId id="267" r:id="rId14"/>
    <p:sldId id="258" r:id="rId15"/>
    <p:sldId id="260" r:id="rId16"/>
    <p:sldId id="269" r:id="rId17"/>
    <p:sldId id="274" r:id="rId18"/>
    <p:sldId id="265" r:id="rId19"/>
    <p:sldId id="270" r:id="rId20"/>
    <p:sldId id="271"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varScale="1">
      <p:scale>
        <a:sx n="100" d="100"/>
        <a:sy n="100" d="100"/>
      </p:scale>
      <p:origin x="0" y="-6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A0E310-26B3-4451-8905-A372938409EB}" type="datetimeFigureOut">
              <a:rPr lang="en-GB" smtClean="0"/>
              <a:t>20/08/2016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543CFC-106A-48F7-92C4-FE90285F2D6F}" type="slidenum">
              <a:rPr lang="en-GB" smtClean="0"/>
              <a:t>‹#›</a:t>
            </a:fld>
            <a:endParaRPr lang="en-GB"/>
          </a:p>
        </p:txBody>
      </p:sp>
    </p:spTree>
    <p:extLst>
      <p:ext uri="{BB962C8B-B14F-4D97-AF65-F5344CB8AC3E}">
        <p14:creationId xmlns:p14="http://schemas.microsoft.com/office/powerpoint/2010/main" val="63850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A0E310-26B3-4451-8905-A372938409EB}" type="datetimeFigureOut">
              <a:rPr lang="en-GB" smtClean="0"/>
              <a:t>20/08/2016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543CFC-106A-48F7-92C4-FE90285F2D6F}" type="slidenum">
              <a:rPr lang="en-GB" smtClean="0"/>
              <a:t>‹#›</a:t>
            </a:fld>
            <a:endParaRPr lang="en-GB"/>
          </a:p>
        </p:txBody>
      </p:sp>
    </p:spTree>
    <p:extLst>
      <p:ext uri="{BB962C8B-B14F-4D97-AF65-F5344CB8AC3E}">
        <p14:creationId xmlns:p14="http://schemas.microsoft.com/office/powerpoint/2010/main" val="74530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A0E310-26B3-4451-8905-A372938409EB}" type="datetimeFigureOut">
              <a:rPr lang="en-GB" smtClean="0"/>
              <a:t>20/08/2016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543CFC-106A-48F7-92C4-FE90285F2D6F}" type="slidenum">
              <a:rPr lang="en-GB" smtClean="0"/>
              <a:t>‹#›</a:t>
            </a:fld>
            <a:endParaRPr lang="en-GB"/>
          </a:p>
        </p:txBody>
      </p:sp>
    </p:spTree>
    <p:extLst>
      <p:ext uri="{BB962C8B-B14F-4D97-AF65-F5344CB8AC3E}">
        <p14:creationId xmlns:p14="http://schemas.microsoft.com/office/powerpoint/2010/main" val="159901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033021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55337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48019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8/20/2016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72626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8/20/2016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79206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8/20/2016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146410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8/20/2016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184075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8/20/2016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35555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A0E310-26B3-4451-8905-A372938409EB}" type="datetimeFigureOut">
              <a:rPr lang="en-GB" smtClean="0"/>
              <a:t>20/08/2016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543CFC-106A-48F7-92C4-FE90285F2D6F}" type="slidenum">
              <a:rPr lang="en-GB" smtClean="0"/>
              <a:t>‹#›</a:t>
            </a:fld>
            <a:endParaRPr lang="en-GB"/>
          </a:p>
        </p:txBody>
      </p:sp>
    </p:spTree>
    <p:extLst>
      <p:ext uri="{BB962C8B-B14F-4D97-AF65-F5344CB8AC3E}">
        <p14:creationId xmlns:p14="http://schemas.microsoft.com/office/powerpoint/2010/main" val="2955788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8/20/2016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868412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9482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048917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19674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421090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34199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8/20/2016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347928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8/20/2016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0297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A0E310-26B3-4451-8905-A372938409EB}" type="datetimeFigureOut">
              <a:rPr lang="en-GB" smtClean="0"/>
              <a:t>20/08/2016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543CFC-106A-48F7-92C4-FE90285F2D6F}" type="slidenum">
              <a:rPr lang="en-GB" smtClean="0"/>
              <a:t>‹#›</a:t>
            </a:fld>
            <a:endParaRPr lang="en-GB"/>
          </a:p>
        </p:txBody>
      </p:sp>
    </p:spTree>
    <p:extLst>
      <p:ext uri="{BB962C8B-B14F-4D97-AF65-F5344CB8AC3E}">
        <p14:creationId xmlns:p14="http://schemas.microsoft.com/office/powerpoint/2010/main" val="219618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A0E310-26B3-4451-8905-A372938409EB}" type="datetimeFigureOut">
              <a:rPr lang="en-GB" smtClean="0"/>
              <a:t>20/08/2016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543CFC-106A-48F7-92C4-FE90285F2D6F}" type="slidenum">
              <a:rPr lang="en-GB" smtClean="0"/>
              <a:t>‹#›</a:t>
            </a:fld>
            <a:endParaRPr lang="en-GB"/>
          </a:p>
        </p:txBody>
      </p:sp>
    </p:spTree>
    <p:extLst>
      <p:ext uri="{BB962C8B-B14F-4D97-AF65-F5344CB8AC3E}">
        <p14:creationId xmlns:p14="http://schemas.microsoft.com/office/powerpoint/2010/main" val="255805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4A0E310-26B3-4451-8905-A372938409EB}" type="datetimeFigureOut">
              <a:rPr lang="en-GB" smtClean="0"/>
              <a:t>20/08/2016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543CFC-106A-48F7-92C4-FE90285F2D6F}" type="slidenum">
              <a:rPr lang="en-GB" smtClean="0"/>
              <a:t>‹#›</a:t>
            </a:fld>
            <a:endParaRPr lang="en-GB"/>
          </a:p>
        </p:txBody>
      </p:sp>
    </p:spTree>
    <p:extLst>
      <p:ext uri="{BB962C8B-B14F-4D97-AF65-F5344CB8AC3E}">
        <p14:creationId xmlns:p14="http://schemas.microsoft.com/office/powerpoint/2010/main" val="100729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A0E310-26B3-4451-8905-A372938409EB}" type="datetimeFigureOut">
              <a:rPr lang="en-GB" smtClean="0"/>
              <a:t>20/08/2016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543CFC-106A-48F7-92C4-FE90285F2D6F}" type="slidenum">
              <a:rPr lang="en-GB" smtClean="0"/>
              <a:t>‹#›</a:t>
            </a:fld>
            <a:endParaRPr lang="en-GB"/>
          </a:p>
        </p:txBody>
      </p:sp>
    </p:spTree>
    <p:extLst>
      <p:ext uri="{BB962C8B-B14F-4D97-AF65-F5344CB8AC3E}">
        <p14:creationId xmlns:p14="http://schemas.microsoft.com/office/powerpoint/2010/main" val="224795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0E310-26B3-4451-8905-A372938409EB}" type="datetimeFigureOut">
              <a:rPr lang="en-GB" smtClean="0"/>
              <a:t>20/08/2016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543CFC-106A-48F7-92C4-FE90285F2D6F}" type="slidenum">
              <a:rPr lang="en-GB" smtClean="0"/>
              <a:t>‹#›</a:t>
            </a:fld>
            <a:endParaRPr lang="en-GB"/>
          </a:p>
        </p:txBody>
      </p:sp>
    </p:spTree>
    <p:extLst>
      <p:ext uri="{BB962C8B-B14F-4D97-AF65-F5344CB8AC3E}">
        <p14:creationId xmlns:p14="http://schemas.microsoft.com/office/powerpoint/2010/main" val="397021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0E310-26B3-4451-8905-A372938409EB}" type="datetimeFigureOut">
              <a:rPr lang="en-GB" smtClean="0"/>
              <a:t>20/08/2016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543CFC-106A-48F7-92C4-FE90285F2D6F}" type="slidenum">
              <a:rPr lang="en-GB" smtClean="0"/>
              <a:t>‹#›</a:t>
            </a:fld>
            <a:endParaRPr lang="en-GB"/>
          </a:p>
        </p:txBody>
      </p:sp>
    </p:spTree>
    <p:extLst>
      <p:ext uri="{BB962C8B-B14F-4D97-AF65-F5344CB8AC3E}">
        <p14:creationId xmlns:p14="http://schemas.microsoft.com/office/powerpoint/2010/main" val="338936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0E310-26B3-4451-8905-A372938409EB}" type="datetimeFigureOut">
              <a:rPr lang="en-GB" smtClean="0"/>
              <a:t>20/08/2016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543CFC-106A-48F7-92C4-FE90285F2D6F}" type="slidenum">
              <a:rPr lang="en-GB" smtClean="0"/>
              <a:t>‹#›</a:t>
            </a:fld>
            <a:endParaRPr lang="en-GB"/>
          </a:p>
        </p:txBody>
      </p:sp>
    </p:spTree>
    <p:extLst>
      <p:ext uri="{BB962C8B-B14F-4D97-AF65-F5344CB8AC3E}">
        <p14:creationId xmlns:p14="http://schemas.microsoft.com/office/powerpoint/2010/main" val="13976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0E310-26B3-4451-8905-A372938409EB}" type="datetimeFigureOut">
              <a:rPr lang="en-GB" smtClean="0"/>
              <a:t>20/08/2016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43CFC-106A-48F7-92C4-FE90285F2D6F}" type="slidenum">
              <a:rPr lang="en-GB" smtClean="0"/>
              <a:t>‹#›</a:t>
            </a:fld>
            <a:endParaRPr lang="en-GB"/>
          </a:p>
        </p:txBody>
      </p:sp>
    </p:spTree>
    <p:extLst>
      <p:ext uri="{BB962C8B-B14F-4D97-AF65-F5344CB8AC3E}">
        <p14:creationId xmlns:p14="http://schemas.microsoft.com/office/powerpoint/2010/main" val="308990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8/20/2016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2693879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youtube.com/watch?v=eealxbCPPeY"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hyperlink" Target="http://bit.ly/1AM1bUl" TargetMode="External"/><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hyperlink" Target="http://bit.ly/1wZsr4q" TargetMode="External"/><Relationship Id="rId21" Type="http://schemas.openxmlformats.org/officeDocument/2006/relationships/image" Target="../media/image20.jpeg"/><Relationship Id="rId7" Type="http://schemas.openxmlformats.org/officeDocument/2006/relationships/hyperlink" Target="http://bit.ly/1BYOhq0" TargetMode="External"/><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hyperlink" Target="http://www.gew.co/blog/spotlight-rumie-startup-open%E2%80%99s-best-social-startup" TargetMode="Externa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on.mash.to/1vFo7Qx" TargetMode="External"/><Relationship Id="rId11" Type="http://schemas.openxmlformats.org/officeDocument/2006/relationships/hyperlink" Target="http://cnb.cx/1Kb1Ojn" TargetMode="External"/><Relationship Id="rId5" Type="http://schemas.openxmlformats.org/officeDocument/2006/relationships/hyperlink" Target="http://goo.gl/IhGI6c" TargetMode="External"/><Relationship Id="rId15" Type="http://schemas.openxmlformats.org/officeDocument/2006/relationships/image" Target="../media/image14.jpeg"/><Relationship Id="rId10" Type="http://schemas.openxmlformats.org/officeDocument/2006/relationships/hyperlink" Target="http://bit.ly/138chsj" TargetMode="External"/><Relationship Id="rId19" Type="http://schemas.openxmlformats.org/officeDocument/2006/relationships/image" Target="../media/image18.jpeg"/><Relationship Id="rId4" Type="http://schemas.openxmlformats.org/officeDocument/2006/relationships/hyperlink" Target="http://www.thestar.com/news/insight/2014/12/28/bringing_education_to_the_worlds_poor_children.html" TargetMode="External"/><Relationship Id="rId9" Type="http://schemas.openxmlformats.org/officeDocument/2006/relationships/hyperlink" Target="http://onforb.es/136Gp6z" TargetMode="External"/><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5211" y="2036763"/>
            <a:ext cx="9144000" cy="3939034"/>
          </a:xfrm>
        </p:spPr>
        <p:txBody>
          <a:bodyPr>
            <a:normAutofit fontScale="90000"/>
          </a:bodyPr>
          <a:lstStyle/>
          <a:p>
            <a:r>
              <a:rPr lang="en-GB" dirty="0"/>
              <a:t/>
            </a:r>
            <a:br>
              <a:rPr lang="en-GB" dirty="0"/>
            </a:br>
            <a:r>
              <a:rPr lang="en-GB" sz="2200" dirty="0"/>
              <a:t>ECIE 2016</a:t>
            </a:r>
            <a:br>
              <a:rPr lang="en-GB" sz="2200" dirty="0"/>
            </a:br>
            <a:r>
              <a:rPr lang="en-GB" sz="2200" dirty="0" smtClean="0"/>
              <a:t/>
            </a:r>
            <a:br>
              <a:rPr lang="en-GB" sz="2200" dirty="0" smtClean="0"/>
            </a:br>
            <a:r>
              <a:rPr lang="en-GB" sz="2200" dirty="0"/>
              <a:t/>
            </a:r>
            <a:br>
              <a:rPr lang="en-GB" sz="2200" dirty="0"/>
            </a:br>
            <a:r>
              <a:rPr lang="en-GB" sz="2200" dirty="0" smtClean="0"/>
              <a:t/>
            </a:r>
            <a:br>
              <a:rPr lang="en-GB" sz="2200" dirty="0" smtClean="0"/>
            </a:br>
            <a:r>
              <a:rPr lang="en-GB" sz="2200" dirty="0"/>
              <a:t/>
            </a:r>
            <a:br>
              <a:rPr lang="en-GB" sz="2200" dirty="0"/>
            </a:br>
            <a:r>
              <a:rPr lang="en-GB" sz="2200" dirty="0" smtClean="0"/>
              <a:t/>
            </a:r>
            <a:br>
              <a:rPr lang="en-GB" sz="2200" dirty="0" smtClean="0"/>
            </a:br>
            <a:r>
              <a:rPr lang="en-GB" sz="2200" dirty="0"/>
              <a:t/>
            </a:r>
            <a:br>
              <a:rPr lang="en-GB" sz="2200" dirty="0"/>
            </a:br>
            <a:r>
              <a:rPr lang="en-GB" sz="2200" dirty="0" smtClean="0"/>
              <a:t/>
            </a:r>
            <a:br>
              <a:rPr lang="en-GB" sz="2200" dirty="0" smtClean="0"/>
            </a:br>
            <a:r>
              <a:rPr lang="en-GB" sz="2200" dirty="0"/>
              <a:t/>
            </a:r>
            <a:br>
              <a:rPr lang="en-GB" sz="2200" dirty="0"/>
            </a:br>
            <a:r>
              <a:rPr lang="en-GB" sz="2200" dirty="0" smtClean="0"/>
              <a:t/>
            </a:r>
            <a:br>
              <a:rPr lang="en-GB" sz="2200" dirty="0" smtClean="0"/>
            </a:br>
            <a:r>
              <a:rPr lang="en-GB" sz="2200" dirty="0"/>
              <a:t/>
            </a:r>
            <a:br>
              <a:rPr lang="en-GB" sz="2200" dirty="0"/>
            </a:br>
            <a:r>
              <a:rPr lang="en-GB" sz="2200" dirty="0"/>
              <a:t/>
            </a:r>
            <a:br>
              <a:rPr lang="en-GB" sz="2200" dirty="0"/>
            </a:br>
            <a:r>
              <a:rPr lang="en-GB" sz="2200" dirty="0" smtClean="0"/>
              <a:t/>
            </a:r>
            <a:br>
              <a:rPr lang="en-GB" sz="2200" dirty="0" smtClean="0"/>
            </a:br>
            <a:r>
              <a:rPr lang="en-GB" sz="2200" dirty="0"/>
              <a:t/>
            </a:r>
            <a:br>
              <a:rPr lang="en-GB" sz="2200" dirty="0"/>
            </a:br>
            <a:r>
              <a:rPr lang="en-GB" sz="2200" dirty="0" smtClean="0"/>
              <a:t/>
            </a:r>
            <a:br>
              <a:rPr lang="en-GB" sz="2200" dirty="0" smtClean="0"/>
            </a:br>
            <a:r>
              <a:rPr lang="en-GB" sz="2200" dirty="0"/>
              <a:t/>
            </a:r>
            <a:br>
              <a:rPr lang="en-GB" sz="2200" dirty="0"/>
            </a:br>
            <a:r>
              <a:rPr lang="en-GB" sz="2200" dirty="0" smtClean="0"/>
              <a:t/>
            </a:r>
            <a:br>
              <a:rPr lang="en-GB" sz="2200" dirty="0" smtClean="0"/>
            </a:br>
            <a:r>
              <a:rPr lang="en-GB" sz="4900" b="1" dirty="0" smtClean="0"/>
              <a:t>Social </a:t>
            </a:r>
            <a:r>
              <a:rPr lang="en-GB" sz="4900" b="1" dirty="0"/>
              <a:t>Entrepreneurship and Disruptive Innovation: evaluating the use of </a:t>
            </a:r>
            <a:r>
              <a:rPr lang="en-GB" sz="4900" b="1" dirty="0" err="1"/>
              <a:t>Rumie’s</a:t>
            </a:r>
            <a:r>
              <a:rPr lang="en-GB" sz="4900" b="1" dirty="0"/>
              <a:t> free educational software in seven developing economies</a:t>
            </a:r>
            <a:r>
              <a:rPr lang="en-GB" sz="4900" b="1" dirty="0" smtClean="0"/>
              <a:t>.</a:t>
            </a:r>
            <a:br>
              <a:rPr lang="en-GB" sz="4900" b="1" dirty="0" smtClean="0"/>
            </a:br>
            <a:r>
              <a:rPr lang="en-GB" sz="4900" b="1" dirty="0"/>
              <a:t/>
            </a:r>
            <a:br>
              <a:rPr lang="en-GB" sz="4900" b="1" dirty="0"/>
            </a:br>
            <a:r>
              <a:rPr lang="en-GB" sz="2200" b="1" dirty="0" smtClean="0"/>
              <a:t>Chris </a:t>
            </a:r>
            <a:r>
              <a:rPr lang="en-GB" sz="2200" b="1" dirty="0"/>
              <a:t>Moon</a:t>
            </a:r>
            <a:r>
              <a:rPr lang="en-GB" sz="2200" dirty="0"/>
              <a:t>, Middlesex University, c.moon@mdx.ac.uk</a:t>
            </a:r>
            <a:br>
              <a:rPr lang="en-GB" sz="2200" dirty="0"/>
            </a:br>
            <a:r>
              <a:rPr lang="en-GB" sz="2200" dirty="0"/>
              <a:t>Allison Kavanagh, RUMIE, allison@rumie.org</a:t>
            </a:r>
            <a:br>
              <a:rPr lang="en-GB" sz="2200" dirty="0"/>
            </a:br>
            <a:r>
              <a:rPr lang="en-GB" sz="2200" dirty="0"/>
              <a:t>Jackie Jeffrey, Well-being foundation, J.Jeffrey@mdx.ac.uk</a:t>
            </a:r>
            <a:br>
              <a:rPr lang="en-GB" sz="2200" dirty="0"/>
            </a:br>
            <a:r>
              <a:rPr lang="en-GB" sz="2200" dirty="0"/>
              <a:t>Joseph </a:t>
            </a:r>
            <a:r>
              <a:rPr lang="en-GB" sz="2200" dirty="0" err="1"/>
              <a:t>Gebbels</a:t>
            </a:r>
            <a:r>
              <a:rPr lang="en-GB" sz="2200" dirty="0"/>
              <a:t>, Independent expert, josephgeb_11@hotmail.co.uk</a:t>
            </a:r>
            <a:br>
              <a:rPr lang="en-GB" sz="2200" dirty="0"/>
            </a:br>
            <a:r>
              <a:rPr lang="en-GB" sz="2200" dirty="0"/>
              <a:t>Karen </a:t>
            </a:r>
            <a:r>
              <a:rPr lang="en-GB" sz="2200" dirty="0" err="1"/>
              <a:t>Korsgaard</a:t>
            </a:r>
            <a:r>
              <a:rPr lang="en-GB" sz="2200" dirty="0"/>
              <a:t>. Middlesex University, K.Korsgaard@mdx.ac.uk</a:t>
            </a:r>
            <a:r>
              <a:rPr lang="en-GB" dirty="0"/>
              <a:t/>
            </a:r>
            <a:br>
              <a:rPr lang="en-GB" dirty="0"/>
            </a:br>
            <a:endParaRPr lang="en-GB" dirty="0"/>
          </a:p>
        </p:txBody>
      </p:sp>
      <p:pic>
        <p:nvPicPr>
          <p:cNvPr id="6" name="Picture 5"/>
          <p:cNvPicPr>
            <a:picLocks noChangeAspect="1"/>
          </p:cNvPicPr>
          <p:nvPr/>
        </p:nvPicPr>
        <p:blipFill>
          <a:blip r:embed="rId2"/>
          <a:stretch>
            <a:fillRect/>
          </a:stretch>
        </p:blipFill>
        <p:spPr>
          <a:xfrm>
            <a:off x="183316" y="5679496"/>
            <a:ext cx="2753067" cy="1178503"/>
          </a:xfrm>
          <a:prstGeom prst="rect">
            <a:avLst/>
          </a:prstGeom>
        </p:spPr>
      </p:pic>
      <p:pic>
        <p:nvPicPr>
          <p:cNvPr id="7" name="Picture 6"/>
          <p:cNvPicPr>
            <a:picLocks noChangeAspect="1"/>
          </p:cNvPicPr>
          <p:nvPr/>
        </p:nvPicPr>
        <p:blipFill>
          <a:blip r:embed="rId3"/>
          <a:stretch>
            <a:fillRect/>
          </a:stretch>
        </p:blipFill>
        <p:spPr>
          <a:xfrm>
            <a:off x="2936383" y="5679496"/>
            <a:ext cx="2993472" cy="1069491"/>
          </a:xfrm>
          <a:prstGeom prst="rect">
            <a:avLst/>
          </a:prstGeom>
        </p:spPr>
      </p:pic>
      <p:pic>
        <p:nvPicPr>
          <p:cNvPr id="8" name="Picture 7"/>
          <p:cNvPicPr>
            <a:picLocks noChangeAspect="1"/>
          </p:cNvPicPr>
          <p:nvPr/>
        </p:nvPicPr>
        <p:blipFill>
          <a:blip r:embed="rId4"/>
          <a:stretch>
            <a:fillRect/>
          </a:stretch>
        </p:blipFill>
        <p:spPr>
          <a:xfrm>
            <a:off x="6113171" y="5703653"/>
            <a:ext cx="2715711" cy="1045334"/>
          </a:xfrm>
          <a:prstGeom prst="rect">
            <a:avLst/>
          </a:prstGeom>
        </p:spPr>
      </p:pic>
      <p:pic>
        <p:nvPicPr>
          <p:cNvPr id="3" name="Picture 2"/>
          <p:cNvPicPr>
            <a:picLocks noChangeAspect="1"/>
          </p:cNvPicPr>
          <p:nvPr/>
        </p:nvPicPr>
        <p:blipFill>
          <a:blip r:embed="rId5"/>
          <a:stretch>
            <a:fillRect/>
          </a:stretch>
        </p:blipFill>
        <p:spPr>
          <a:xfrm>
            <a:off x="9012198" y="5951169"/>
            <a:ext cx="2934343" cy="635156"/>
          </a:xfrm>
          <a:prstGeom prst="rect">
            <a:avLst/>
          </a:prstGeom>
        </p:spPr>
      </p:pic>
    </p:spTree>
    <p:extLst>
      <p:ext uri="{BB962C8B-B14F-4D97-AF65-F5344CB8AC3E}">
        <p14:creationId xmlns:p14="http://schemas.microsoft.com/office/powerpoint/2010/main" val="1039829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Theoretical background – 2013.</a:t>
            </a:r>
            <a:endParaRPr lang="en-GB" dirty="0"/>
          </a:p>
        </p:txBody>
      </p:sp>
      <p:pic>
        <p:nvPicPr>
          <p:cNvPr id="5" name="Picture 4"/>
          <p:cNvPicPr>
            <a:picLocks noChangeAspect="1"/>
          </p:cNvPicPr>
          <p:nvPr/>
        </p:nvPicPr>
        <p:blipFill>
          <a:blip r:embed="rId2"/>
          <a:stretch>
            <a:fillRect/>
          </a:stretch>
        </p:blipFill>
        <p:spPr>
          <a:xfrm>
            <a:off x="1459734" y="1351813"/>
            <a:ext cx="3734618" cy="5170173"/>
          </a:xfrm>
          <a:prstGeom prst="rect">
            <a:avLst/>
          </a:prstGeom>
        </p:spPr>
      </p:pic>
      <p:sp>
        <p:nvSpPr>
          <p:cNvPr id="6" name="Rectangle 5"/>
          <p:cNvSpPr/>
          <p:nvPr/>
        </p:nvSpPr>
        <p:spPr>
          <a:xfrm>
            <a:off x="5482107" y="1896281"/>
            <a:ext cx="6096000" cy="3970318"/>
          </a:xfrm>
          <a:prstGeom prst="rect">
            <a:avLst/>
          </a:prstGeom>
        </p:spPr>
        <p:txBody>
          <a:bodyPr>
            <a:spAutoFit/>
          </a:bodyPr>
          <a:lstStyle/>
          <a:p>
            <a:r>
              <a:rPr lang="en-GB" dirty="0"/>
              <a:t> </a:t>
            </a:r>
            <a:r>
              <a:rPr lang="en-GB" b="1" dirty="0"/>
              <a:t>six effective teaching </a:t>
            </a:r>
            <a:r>
              <a:rPr lang="en-GB" b="1" dirty="0" smtClean="0"/>
              <a:t>practices:</a:t>
            </a:r>
          </a:p>
          <a:p>
            <a:endParaRPr lang="en-GB" dirty="0"/>
          </a:p>
          <a:p>
            <a:pPr marL="285750" indent="-285750">
              <a:buFont typeface="Arial" panose="020B0604020202020204" pitchFamily="34" charset="0"/>
              <a:buChar char="•"/>
            </a:pPr>
            <a:r>
              <a:rPr lang="en-GB" dirty="0" smtClean="0"/>
              <a:t>flexible </a:t>
            </a:r>
            <a:r>
              <a:rPr lang="en-GB" dirty="0"/>
              <a:t>use of whole-class, group and pair work where students discuss a </a:t>
            </a:r>
            <a:r>
              <a:rPr lang="en-GB" dirty="0" smtClean="0"/>
              <a:t>shared task;</a:t>
            </a:r>
          </a:p>
          <a:p>
            <a:pPr marL="285750" indent="-285750">
              <a:buFont typeface="Arial" panose="020B0604020202020204" pitchFamily="34" charset="0"/>
              <a:buChar char="•"/>
            </a:pPr>
            <a:r>
              <a:rPr lang="en-GB" dirty="0" smtClean="0"/>
              <a:t>frequent </a:t>
            </a:r>
            <a:r>
              <a:rPr lang="en-GB" dirty="0"/>
              <a:t>and relevant use of learning materials beyond the </a:t>
            </a:r>
            <a:r>
              <a:rPr lang="en-GB" dirty="0" smtClean="0"/>
              <a:t>textbook;</a:t>
            </a:r>
          </a:p>
          <a:p>
            <a:pPr marL="285750" indent="-285750">
              <a:buFont typeface="Arial" panose="020B0604020202020204" pitchFamily="34" charset="0"/>
              <a:buChar char="•"/>
            </a:pPr>
            <a:r>
              <a:rPr lang="en-GB" dirty="0" smtClean="0"/>
              <a:t>open </a:t>
            </a:r>
            <a:r>
              <a:rPr lang="en-GB" dirty="0"/>
              <a:t>and closed questioning, expanding responses, encouraging </a:t>
            </a:r>
            <a:r>
              <a:rPr lang="en-GB" dirty="0" smtClean="0"/>
              <a:t>student questioning;</a:t>
            </a:r>
          </a:p>
          <a:p>
            <a:pPr marL="285750" indent="-285750">
              <a:buFont typeface="Arial" panose="020B0604020202020204" pitchFamily="34" charset="0"/>
              <a:buChar char="•"/>
            </a:pPr>
            <a:r>
              <a:rPr lang="en-GB" dirty="0" smtClean="0"/>
              <a:t>demonstration </a:t>
            </a:r>
            <a:r>
              <a:rPr lang="en-GB" dirty="0"/>
              <a:t>and explanation, drawing on sound pedagogical content </a:t>
            </a:r>
            <a:r>
              <a:rPr lang="en-GB" dirty="0" smtClean="0"/>
              <a:t>knowledge;</a:t>
            </a:r>
          </a:p>
          <a:p>
            <a:pPr marL="285750" indent="-285750">
              <a:buFont typeface="Arial" panose="020B0604020202020204" pitchFamily="34" charset="0"/>
              <a:buChar char="•"/>
            </a:pPr>
            <a:r>
              <a:rPr lang="en-GB" dirty="0" smtClean="0"/>
              <a:t>use </a:t>
            </a:r>
            <a:r>
              <a:rPr lang="en-GB" dirty="0"/>
              <a:t>of local languages and code </a:t>
            </a:r>
            <a:r>
              <a:rPr lang="en-GB" dirty="0" smtClean="0"/>
              <a:t>switching;</a:t>
            </a:r>
          </a:p>
          <a:p>
            <a:pPr marL="285750" indent="-285750">
              <a:buFont typeface="Arial" panose="020B0604020202020204" pitchFamily="34" charset="0"/>
              <a:buChar char="•"/>
            </a:pPr>
            <a:r>
              <a:rPr lang="en-GB" dirty="0" smtClean="0"/>
              <a:t>planning </a:t>
            </a:r>
            <a:r>
              <a:rPr lang="en-GB" dirty="0"/>
              <a:t>and varying lesson sequences</a:t>
            </a:r>
            <a:r>
              <a:rPr lang="en-GB" dirty="0" smtClean="0"/>
              <a:t>.</a:t>
            </a:r>
          </a:p>
          <a:p>
            <a:pPr marL="285750" indent="-285750">
              <a:buFont typeface="Arial" panose="020B0604020202020204" pitchFamily="34" charset="0"/>
              <a:buChar char="•"/>
            </a:pPr>
            <a:endParaRPr lang="en-GB" dirty="0"/>
          </a:p>
          <a:p>
            <a:r>
              <a:rPr lang="en-GB" dirty="0"/>
              <a:t>although not all of these needed to be simultaneously </a:t>
            </a:r>
            <a:r>
              <a:rPr lang="en-GB" dirty="0" smtClean="0"/>
              <a:t>present.</a:t>
            </a:r>
            <a:endParaRPr lang="en-GB" dirty="0"/>
          </a:p>
        </p:txBody>
      </p:sp>
    </p:spTree>
    <p:extLst>
      <p:ext uri="{BB962C8B-B14F-4D97-AF65-F5344CB8AC3E}">
        <p14:creationId xmlns:p14="http://schemas.microsoft.com/office/powerpoint/2010/main" val="3306868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Theory building</a:t>
            </a:r>
            <a:endParaRPr lang="en-GB" dirty="0"/>
          </a:p>
        </p:txBody>
      </p:sp>
      <p:sp>
        <p:nvSpPr>
          <p:cNvPr id="3" name="Content Placeholder 2"/>
          <p:cNvSpPr>
            <a:spLocks noGrp="1"/>
          </p:cNvSpPr>
          <p:nvPr>
            <p:ph idx="1"/>
          </p:nvPr>
        </p:nvSpPr>
        <p:spPr/>
        <p:txBody>
          <a:bodyPr/>
          <a:lstStyle/>
          <a:p>
            <a:r>
              <a:rPr lang="en-GB" dirty="0" smtClean="0"/>
              <a:t>Disruptive </a:t>
            </a:r>
            <a:r>
              <a:rPr lang="en-GB" dirty="0"/>
              <a:t>innovation. Founded on the theories of Harvard professor Clayton M. </a:t>
            </a:r>
            <a:r>
              <a:rPr lang="en-GB" dirty="0" smtClean="0"/>
              <a:t>Christensen</a:t>
            </a:r>
            <a:r>
              <a:rPr lang="en-GB" dirty="0"/>
              <a:t> </a:t>
            </a:r>
            <a:r>
              <a:rPr lang="en-GB" dirty="0" smtClean="0"/>
              <a:t>(ranked </a:t>
            </a:r>
            <a:r>
              <a:rPr lang="en-GB" dirty="0"/>
              <a:t>as the #1 management thinker globally in the Thinkers 50 ranking</a:t>
            </a:r>
            <a:r>
              <a:rPr lang="en-GB" dirty="0" smtClean="0"/>
              <a:t>). 	</a:t>
            </a:r>
          </a:p>
          <a:p>
            <a:pPr marL="0" indent="0">
              <a:buNone/>
            </a:pPr>
            <a:r>
              <a:rPr lang="en-GB" dirty="0"/>
              <a:t>	</a:t>
            </a:r>
            <a:r>
              <a:rPr lang="en-GB" dirty="0" smtClean="0"/>
              <a:t>		cf. Christensen, The </a:t>
            </a:r>
            <a:r>
              <a:rPr lang="en-GB" dirty="0"/>
              <a:t>Innovator’s Dilemma, </a:t>
            </a:r>
            <a:r>
              <a:rPr lang="en-GB" dirty="0" smtClean="0"/>
              <a:t>1997.</a:t>
            </a:r>
            <a:endParaRPr lang="en-GB" dirty="0"/>
          </a:p>
          <a:p>
            <a:r>
              <a:rPr lang="en-GB" dirty="0"/>
              <a:t>In May 2015, the Christensen Institute highlighted </a:t>
            </a:r>
            <a:r>
              <a:rPr lang="en-GB" dirty="0" err="1"/>
              <a:t>Rumie</a:t>
            </a:r>
            <a:r>
              <a:rPr lang="en-GB" dirty="0"/>
              <a:t> as an example of a disruptive technological innovation. </a:t>
            </a:r>
            <a:endParaRPr lang="en-GB" dirty="0" smtClean="0"/>
          </a:p>
          <a:p>
            <a:pPr marL="0" indent="0">
              <a:buNone/>
            </a:pPr>
            <a:r>
              <a:rPr lang="en-GB" dirty="0" smtClean="0"/>
              <a:t>			cf. Thomas, The </a:t>
            </a:r>
            <a:r>
              <a:rPr lang="en-GB" dirty="0"/>
              <a:t>Economics of Educational </a:t>
            </a:r>
            <a:r>
              <a:rPr lang="en-GB" dirty="0" smtClean="0"/>
              <a:t>					</a:t>
            </a:r>
            <a:r>
              <a:rPr lang="en-GB" dirty="0" err="1" smtClean="0"/>
              <a:t>Nonconsumption</a:t>
            </a:r>
            <a:r>
              <a:rPr lang="en-GB" dirty="0" smtClean="0"/>
              <a:t> </a:t>
            </a:r>
            <a:r>
              <a:rPr lang="en-GB" dirty="0"/>
              <a:t>in the Developing </a:t>
            </a:r>
            <a:r>
              <a:rPr lang="en-GB" dirty="0" smtClean="0"/>
              <a:t>World, 2015.</a:t>
            </a:r>
            <a:endParaRPr lang="en-GB" dirty="0"/>
          </a:p>
        </p:txBody>
      </p:sp>
    </p:spTree>
    <p:extLst>
      <p:ext uri="{BB962C8B-B14F-4D97-AF65-F5344CB8AC3E}">
        <p14:creationId xmlns:p14="http://schemas.microsoft.com/office/powerpoint/2010/main" val="333549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Theory testing</a:t>
            </a:r>
            <a:endParaRPr lang="en-GB" dirty="0"/>
          </a:p>
        </p:txBody>
      </p:sp>
      <p:pic>
        <p:nvPicPr>
          <p:cNvPr id="4" name="Picture 3"/>
          <p:cNvPicPr>
            <a:picLocks noChangeAspect="1"/>
          </p:cNvPicPr>
          <p:nvPr/>
        </p:nvPicPr>
        <p:blipFill>
          <a:blip r:embed="rId2"/>
          <a:stretch>
            <a:fillRect/>
          </a:stretch>
        </p:blipFill>
        <p:spPr>
          <a:xfrm>
            <a:off x="1979887" y="1596980"/>
            <a:ext cx="7466709" cy="4082603"/>
          </a:xfrm>
          <a:prstGeom prst="rect">
            <a:avLst/>
          </a:prstGeom>
        </p:spPr>
      </p:pic>
      <p:sp>
        <p:nvSpPr>
          <p:cNvPr id="5" name="Rectangle 4"/>
          <p:cNvSpPr/>
          <p:nvPr/>
        </p:nvSpPr>
        <p:spPr>
          <a:xfrm>
            <a:off x="3215426" y="5679583"/>
            <a:ext cx="6096000" cy="646331"/>
          </a:xfrm>
          <a:prstGeom prst="rect">
            <a:avLst/>
          </a:prstGeom>
        </p:spPr>
        <p:txBody>
          <a:bodyPr>
            <a:spAutoFit/>
          </a:bodyPr>
          <a:lstStyle/>
          <a:p>
            <a:r>
              <a:rPr lang="en-GB" dirty="0"/>
              <a:t>Figure 1. Four Elements of the Theory of Disruptive Innovation, King and </a:t>
            </a:r>
            <a:r>
              <a:rPr lang="en-GB" dirty="0" err="1"/>
              <a:t>Baatartogtokh</a:t>
            </a:r>
            <a:r>
              <a:rPr lang="en-GB" dirty="0"/>
              <a:t>, 2015.</a:t>
            </a:r>
          </a:p>
        </p:txBody>
      </p:sp>
    </p:spTree>
    <p:extLst>
      <p:ext uri="{BB962C8B-B14F-4D97-AF65-F5344CB8AC3E}">
        <p14:creationId xmlns:p14="http://schemas.microsoft.com/office/powerpoint/2010/main" val="3842983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future of learning?</a:t>
            </a:r>
            <a:endParaRPr lang="en-GB" dirty="0"/>
          </a:p>
        </p:txBody>
      </p:sp>
      <p:pic>
        <p:nvPicPr>
          <p:cNvPr id="4" name="Content Placeholder 3"/>
          <p:cNvPicPr>
            <a:picLocks noGrp="1" noChangeAspect="1"/>
          </p:cNvPicPr>
          <p:nvPr>
            <p:ph idx="1"/>
          </p:nvPr>
        </p:nvPicPr>
        <p:blipFill>
          <a:blip r:embed="rId2"/>
          <a:stretch>
            <a:fillRect/>
          </a:stretch>
        </p:blipFill>
        <p:spPr>
          <a:xfrm>
            <a:off x="1254404" y="1851383"/>
            <a:ext cx="4351338" cy="4351338"/>
          </a:xfrm>
          <a:prstGeom prst="rect">
            <a:avLst/>
          </a:prstGeom>
        </p:spPr>
      </p:pic>
      <p:pic>
        <p:nvPicPr>
          <p:cNvPr id="3" name="Picture 2"/>
          <p:cNvPicPr>
            <a:picLocks noChangeAspect="1"/>
          </p:cNvPicPr>
          <p:nvPr/>
        </p:nvPicPr>
        <p:blipFill>
          <a:blip r:embed="rId3"/>
          <a:stretch>
            <a:fillRect/>
          </a:stretch>
        </p:blipFill>
        <p:spPr>
          <a:xfrm>
            <a:off x="5605742" y="1855896"/>
            <a:ext cx="5114987" cy="4346825"/>
          </a:xfrm>
          <a:prstGeom prst="rect">
            <a:avLst/>
          </a:prstGeom>
        </p:spPr>
      </p:pic>
    </p:spTree>
    <p:extLst>
      <p:ext uri="{BB962C8B-B14F-4D97-AF65-F5344CB8AC3E}">
        <p14:creationId xmlns:p14="http://schemas.microsoft.com/office/powerpoint/2010/main" val="3564757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787"/>
            <a:ext cx="10515600" cy="1325563"/>
          </a:xfrm>
        </p:spPr>
        <p:txBody>
          <a:bodyPr/>
          <a:lstStyle/>
          <a:p>
            <a:pPr algn="ctr"/>
            <a:r>
              <a:rPr lang="en-GB" dirty="0" err="1" smtClean="0"/>
              <a:t>LearnCloud</a:t>
            </a:r>
            <a:endParaRPr lang="en-GB" dirty="0"/>
          </a:p>
        </p:txBody>
      </p:sp>
      <p:pic>
        <p:nvPicPr>
          <p:cNvPr id="4" name="Picture 3"/>
          <p:cNvPicPr>
            <a:picLocks noChangeAspect="1"/>
          </p:cNvPicPr>
          <p:nvPr/>
        </p:nvPicPr>
        <p:blipFill>
          <a:blip r:embed="rId2"/>
          <a:stretch>
            <a:fillRect/>
          </a:stretch>
        </p:blipFill>
        <p:spPr>
          <a:xfrm>
            <a:off x="1127314" y="1837501"/>
            <a:ext cx="5834378" cy="4316342"/>
          </a:xfrm>
          <a:prstGeom prst="rect">
            <a:avLst/>
          </a:prstGeom>
        </p:spPr>
      </p:pic>
      <p:sp>
        <p:nvSpPr>
          <p:cNvPr id="5" name="Rectangle 4"/>
          <p:cNvSpPr/>
          <p:nvPr/>
        </p:nvSpPr>
        <p:spPr>
          <a:xfrm>
            <a:off x="6961692" y="2762535"/>
            <a:ext cx="4102994" cy="2246769"/>
          </a:xfrm>
          <a:prstGeom prst="rect">
            <a:avLst/>
          </a:prstGeom>
        </p:spPr>
        <p:txBody>
          <a:bodyPr wrap="square">
            <a:spAutoFit/>
          </a:bodyPr>
          <a:lstStyle/>
          <a:p>
            <a:r>
              <a:rPr lang="en-GB" sz="2800" dirty="0" smtClean="0"/>
              <a:t>…the </a:t>
            </a:r>
            <a:r>
              <a:rPr lang="en-GB" sz="2800" dirty="0" err="1"/>
              <a:t>Rumie</a:t>
            </a:r>
            <a:r>
              <a:rPr lang="en-GB" sz="2800" dirty="0"/>
              <a:t> </a:t>
            </a:r>
            <a:r>
              <a:rPr lang="en-GB" sz="2800" dirty="0" err="1"/>
              <a:t>LearnCloud</a:t>
            </a:r>
            <a:r>
              <a:rPr lang="en-GB" sz="2800" dirty="0"/>
              <a:t>: the world’s largest crowdsourced open repository of free learning content. </a:t>
            </a:r>
          </a:p>
        </p:txBody>
      </p:sp>
    </p:spTree>
    <p:extLst>
      <p:ext uri="{BB962C8B-B14F-4D97-AF65-F5344CB8AC3E}">
        <p14:creationId xmlns:p14="http://schemas.microsoft.com/office/powerpoint/2010/main" val="519209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18952" y="2367171"/>
            <a:ext cx="8113690" cy="1446550"/>
          </a:xfrm>
          <a:prstGeom prst="rect">
            <a:avLst/>
          </a:prstGeom>
        </p:spPr>
        <p:txBody>
          <a:bodyPr wrap="square">
            <a:spAutoFit/>
          </a:bodyPr>
          <a:lstStyle/>
          <a:p>
            <a:r>
              <a:rPr lang="en-GB" sz="4400" dirty="0">
                <a:solidFill>
                  <a:prstClr val="black"/>
                </a:solidFill>
                <a:latin typeface="Calibri Light" panose="020F0302020204030204"/>
                <a:ea typeface="+mj-ea"/>
                <a:cs typeface="+mj-cs"/>
              </a:rPr>
              <a:t>Phase 2. Developing bespoke content e.g. an App (Health).</a:t>
            </a:r>
            <a:endParaRPr lang="en-GB" dirty="0"/>
          </a:p>
        </p:txBody>
      </p:sp>
    </p:spTree>
    <p:extLst>
      <p:ext uri="{BB962C8B-B14F-4D97-AF65-F5344CB8AC3E}">
        <p14:creationId xmlns:p14="http://schemas.microsoft.com/office/powerpoint/2010/main" val="2588536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WHO – school health and youth health promotion</a:t>
            </a:r>
            <a:endParaRPr lang="en-GB" dirty="0"/>
          </a:p>
        </p:txBody>
      </p:sp>
      <p:sp>
        <p:nvSpPr>
          <p:cNvPr id="4" name="Rectangle 3"/>
          <p:cNvSpPr/>
          <p:nvPr/>
        </p:nvSpPr>
        <p:spPr>
          <a:xfrm>
            <a:off x="5069983" y="2293134"/>
            <a:ext cx="6096000" cy="3416320"/>
          </a:xfrm>
          <a:prstGeom prst="rect">
            <a:avLst/>
          </a:prstGeom>
        </p:spPr>
        <p:txBody>
          <a:bodyPr>
            <a:spAutoFit/>
          </a:bodyPr>
          <a:lstStyle/>
          <a:p>
            <a:r>
              <a:rPr lang="en-GB" sz="2400" dirty="0" smtClean="0"/>
              <a:t>An </a:t>
            </a:r>
            <a:r>
              <a:rPr lang="en-GB" sz="2400" dirty="0"/>
              <a:t>effective school health programme can be one of the most cost effective investments a nation can make to simultaneously improve education and health. WHO promotes school health programmes as a strategic means to prevent important health risks among youth and to engage the education sector in efforts to change the educational, social, economic and political conditions that affect risk.</a:t>
            </a:r>
          </a:p>
        </p:txBody>
      </p:sp>
      <p:pic>
        <p:nvPicPr>
          <p:cNvPr id="5" name="Picture 4"/>
          <p:cNvPicPr>
            <a:picLocks noChangeAspect="1"/>
          </p:cNvPicPr>
          <p:nvPr/>
        </p:nvPicPr>
        <p:blipFill>
          <a:blip r:embed="rId2"/>
          <a:stretch>
            <a:fillRect/>
          </a:stretch>
        </p:blipFill>
        <p:spPr>
          <a:xfrm>
            <a:off x="1060312" y="1223928"/>
            <a:ext cx="3709213" cy="5182876"/>
          </a:xfrm>
          <a:prstGeom prst="rect">
            <a:avLst/>
          </a:prstGeom>
        </p:spPr>
      </p:pic>
    </p:spTree>
    <p:extLst>
      <p:ext uri="{BB962C8B-B14F-4D97-AF65-F5344CB8AC3E}">
        <p14:creationId xmlns:p14="http://schemas.microsoft.com/office/powerpoint/2010/main" val="2848930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Phase 2. Developing bespoke content. App (Health), cont’d. </a:t>
            </a:r>
            <a:endParaRPr lang="en-GB" dirty="0"/>
          </a:p>
        </p:txBody>
      </p:sp>
      <p:pic>
        <p:nvPicPr>
          <p:cNvPr id="5" name="Picture 4"/>
          <p:cNvPicPr>
            <a:picLocks noChangeAspect="1"/>
          </p:cNvPicPr>
          <p:nvPr/>
        </p:nvPicPr>
        <p:blipFill>
          <a:blip r:embed="rId2"/>
          <a:stretch>
            <a:fillRect/>
          </a:stretch>
        </p:blipFill>
        <p:spPr>
          <a:xfrm>
            <a:off x="978284" y="1933873"/>
            <a:ext cx="3023262" cy="4484204"/>
          </a:xfrm>
          <a:prstGeom prst="rect">
            <a:avLst/>
          </a:prstGeom>
        </p:spPr>
      </p:pic>
      <p:pic>
        <p:nvPicPr>
          <p:cNvPr id="6" name="Picture 5"/>
          <p:cNvPicPr>
            <a:picLocks noChangeAspect="1"/>
          </p:cNvPicPr>
          <p:nvPr/>
        </p:nvPicPr>
        <p:blipFill>
          <a:blip r:embed="rId3"/>
          <a:stretch>
            <a:fillRect/>
          </a:stretch>
        </p:blipFill>
        <p:spPr>
          <a:xfrm>
            <a:off x="4408286" y="1933873"/>
            <a:ext cx="6264260" cy="4484205"/>
          </a:xfrm>
          <a:prstGeom prst="rect">
            <a:avLst/>
          </a:prstGeom>
        </p:spPr>
      </p:pic>
    </p:spTree>
    <p:extLst>
      <p:ext uri="{BB962C8B-B14F-4D97-AF65-F5344CB8AC3E}">
        <p14:creationId xmlns:p14="http://schemas.microsoft.com/office/powerpoint/2010/main" val="4076141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0169" y="206063"/>
            <a:ext cx="6955150" cy="6405820"/>
          </a:xfrm>
          <a:prstGeom prst="rect">
            <a:avLst/>
          </a:prstGeom>
        </p:spPr>
      </p:pic>
    </p:spTree>
    <p:extLst>
      <p:ext uri="{BB962C8B-B14F-4D97-AF65-F5344CB8AC3E}">
        <p14:creationId xmlns:p14="http://schemas.microsoft.com/office/powerpoint/2010/main" val="929325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0158" y="169562"/>
            <a:ext cx="4692251" cy="6540403"/>
          </a:xfrm>
          <a:prstGeom prst="rect">
            <a:avLst/>
          </a:prstGeom>
        </p:spPr>
      </p:pic>
      <p:pic>
        <p:nvPicPr>
          <p:cNvPr id="5" name="Picture 4"/>
          <p:cNvPicPr>
            <a:picLocks noChangeAspect="1"/>
          </p:cNvPicPr>
          <p:nvPr/>
        </p:nvPicPr>
        <p:blipFill>
          <a:blip r:embed="rId3"/>
          <a:stretch>
            <a:fillRect/>
          </a:stretch>
        </p:blipFill>
        <p:spPr>
          <a:xfrm>
            <a:off x="6223244" y="169562"/>
            <a:ext cx="4607887" cy="6540403"/>
          </a:xfrm>
          <a:prstGeom prst="rect">
            <a:avLst/>
          </a:prstGeom>
        </p:spPr>
      </p:pic>
    </p:spTree>
    <p:extLst>
      <p:ext uri="{BB962C8B-B14F-4D97-AF65-F5344CB8AC3E}">
        <p14:creationId xmlns:p14="http://schemas.microsoft.com/office/powerpoint/2010/main" val="3640059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CSR Global, founded 2001, provides a range of services including supply chain verification. www.csrglobal.co.uk.</a:t>
            </a:r>
          </a:p>
          <a:p>
            <a:r>
              <a:rPr lang="en-GB" dirty="0" smtClean="0"/>
              <a:t>Dr Christopher Moon FRSA FHEA, founder, has consulted to Pfizer, Reuters, BT and Canary Wharf Group; and a host of SMEs.</a:t>
            </a:r>
          </a:p>
          <a:p>
            <a:r>
              <a:rPr lang="en-GB" dirty="0" smtClean="0"/>
              <a:t>Chris is a certified and accredited CSR consultant and Social Auditor and has consulted to 23Red (PR company for World Environment Day), GBRW (banking industry consultants) and Carat Computers (supplier to ARM the FTSE listed software company. </a:t>
            </a:r>
          </a:p>
          <a:p>
            <a:r>
              <a:rPr lang="en-GB" dirty="0" smtClean="0"/>
              <a:t>CSR has acted as ‘agent’ for </a:t>
            </a:r>
            <a:r>
              <a:rPr lang="en-GB" dirty="0" err="1" smtClean="0"/>
              <a:t>Rumie</a:t>
            </a:r>
            <a:r>
              <a:rPr lang="en-GB" dirty="0" smtClean="0"/>
              <a:t> in the Gambia to supply laptops and oversee the field pilot study in school. </a:t>
            </a:r>
          </a:p>
          <a:p>
            <a:r>
              <a:rPr lang="en-GB" dirty="0" smtClean="0"/>
              <a:t>CSR Global will similarly act as ‘agent’ to supply </a:t>
            </a:r>
            <a:r>
              <a:rPr lang="en-GB" dirty="0" err="1" smtClean="0"/>
              <a:t>Rumie</a:t>
            </a:r>
            <a:r>
              <a:rPr lang="en-GB" dirty="0" smtClean="0"/>
              <a:t> tablets to other schools in west Africa and oversee the verification of the project and evaluation of outcomes.  </a:t>
            </a:r>
            <a:endParaRPr lang="en-GB" dirty="0"/>
          </a:p>
        </p:txBody>
      </p:sp>
      <p:pic>
        <p:nvPicPr>
          <p:cNvPr id="1026" name="Picture 2" descr="CSR Global Ethics and Coporate Responsibility Consul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150" y="584200"/>
            <a:ext cx="7161036"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644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App (Health) content or process? Case example 1. </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Children Solving Problems: Participatory Epidemiology in Bolivia</a:t>
            </a:r>
          </a:p>
          <a:p>
            <a:pPr marL="0" indent="0">
              <a:buNone/>
            </a:pPr>
            <a:endParaRPr lang="en-GB" dirty="0" smtClean="0"/>
          </a:p>
          <a:p>
            <a:pPr marL="0" indent="0">
              <a:buNone/>
            </a:pPr>
            <a:r>
              <a:rPr lang="en-GB" dirty="0" smtClean="0"/>
              <a:t>Bolivian </a:t>
            </a:r>
            <a:r>
              <a:rPr lang="en-GB" dirty="0"/>
              <a:t>students aged 8–12 are often caretakers for their younger brothers and sisters. </a:t>
            </a:r>
            <a:r>
              <a:rPr lang="en-GB" dirty="0" smtClean="0"/>
              <a:t>To develop </a:t>
            </a:r>
            <a:r>
              <a:rPr lang="en-GB" dirty="0"/>
              <a:t>their understanding of health issues, third-grade teachers asked students to make </a:t>
            </a:r>
            <a:r>
              <a:rPr lang="en-GB" dirty="0" smtClean="0"/>
              <a:t>a calendar </a:t>
            </a:r>
            <a:r>
              <a:rPr lang="en-GB" dirty="0"/>
              <a:t>and record for 30 days the health of a sibling, cousin, or neighbour who was </a:t>
            </a:r>
            <a:r>
              <a:rPr lang="en-GB" dirty="0" smtClean="0"/>
              <a:t>under five </a:t>
            </a:r>
            <a:r>
              <a:rPr lang="en-GB" dirty="0"/>
              <a:t>years old. If the child was well, they drew a smiling face. If the child was ill, they drew </a:t>
            </a:r>
            <a:r>
              <a:rPr lang="en-GB" dirty="0" smtClean="0"/>
              <a:t>a frown </a:t>
            </a:r>
            <a:r>
              <a:rPr lang="en-GB" dirty="0"/>
              <a:t>and wrote underneath why the child was </a:t>
            </a:r>
            <a:r>
              <a:rPr lang="en-GB" dirty="0" smtClean="0"/>
              <a:t>ill. At </a:t>
            </a:r>
            <a:r>
              <a:rPr lang="en-GB" dirty="0"/>
              <a:t>the end of 30 days, the teacher reviewed the calendars, </a:t>
            </a:r>
            <a:r>
              <a:rPr lang="en-GB" dirty="0" err="1"/>
              <a:t>analyzed</a:t>
            </a:r>
            <a:r>
              <a:rPr lang="en-GB" dirty="0"/>
              <a:t> the information, </a:t>
            </a:r>
            <a:r>
              <a:rPr lang="en-GB" dirty="0" smtClean="0"/>
              <a:t>and invited </a:t>
            </a:r>
            <a:r>
              <a:rPr lang="en-GB" dirty="0"/>
              <a:t>district personnel into the classroom to discuss ways in which older </a:t>
            </a:r>
            <a:r>
              <a:rPr lang="en-GB" dirty="0" smtClean="0"/>
              <a:t>children, families</a:t>
            </a:r>
            <a:r>
              <a:rPr lang="en-GB" dirty="0"/>
              <a:t>, and schools could respond. These activities built children’s skills in </a:t>
            </a:r>
            <a:r>
              <a:rPr lang="en-GB" dirty="0" smtClean="0"/>
              <a:t>gathering information </a:t>
            </a:r>
            <a:r>
              <a:rPr lang="en-GB" dirty="0"/>
              <a:t>and applying math and reasoning skills, as well as their perception </a:t>
            </a:r>
            <a:r>
              <a:rPr lang="en-GB" dirty="0" smtClean="0"/>
              <a:t>of themselves </a:t>
            </a:r>
            <a:r>
              <a:rPr lang="en-GB" dirty="0"/>
              <a:t>as active participants in their family’s health status.</a:t>
            </a:r>
          </a:p>
        </p:txBody>
      </p:sp>
    </p:spTree>
    <p:extLst>
      <p:ext uri="{BB962C8B-B14F-4D97-AF65-F5344CB8AC3E}">
        <p14:creationId xmlns:p14="http://schemas.microsoft.com/office/powerpoint/2010/main" val="4268537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mtClean="0"/>
              <a:t>Case example </a:t>
            </a:r>
            <a:r>
              <a:rPr lang="en-GB" dirty="0" smtClean="0"/>
              <a:t>2. </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a:t>Children Versus Mosquitoes</a:t>
            </a:r>
          </a:p>
          <a:p>
            <a:pPr marL="0" indent="0">
              <a:buNone/>
            </a:pPr>
            <a:r>
              <a:rPr lang="en-GB" dirty="0"/>
              <a:t>Mosquitoes that transmit dengue thrive in rubbish dumps. So leaders at the Lawrence </a:t>
            </a:r>
            <a:r>
              <a:rPr lang="en-GB" dirty="0" smtClean="0"/>
              <a:t>T. Gay </a:t>
            </a:r>
            <a:r>
              <a:rPr lang="en-GB" dirty="0"/>
              <a:t>Memorial Primary School in St. Michael, Barbados, set this goal: Reduce the </a:t>
            </a:r>
            <a:r>
              <a:rPr lang="en-GB" dirty="0" smtClean="0"/>
              <a:t>amount of </a:t>
            </a:r>
            <a:r>
              <a:rPr lang="en-GB" dirty="0"/>
              <a:t>garbage left for daily collection. Adopting the theme “Reduce, Recycle, and Reuse”, </a:t>
            </a:r>
            <a:r>
              <a:rPr lang="en-GB" dirty="0" smtClean="0"/>
              <a:t>the school </a:t>
            </a:r>
            <a:r>
              <a:rPr lang="en-GB" dirty="0"/>
              <a:t>set apart plastics, paper, and </a:t>
            </a:r>
            <a:r>
              <a:rPr lang="en-GB" dirty="0" smtClean="0"/>
              <a:t>non combustibles</a:t>
            </a:r>
            <a:r>
              <a:rPr lang="en-GB" dirty="0"/>
              <a:t>. Combustible materials </a:t>
            </a:r>
            <a:r>
              <a:rPr lang="en-GB" dirty="0" smtClean="0"/>
              <a:t>were incinerated </a:t>
            </a:r>
            <a:r>
              <a:rPr lang="en-GB" dirty="0"/>
              <a:t>and the ashes were applied to the garden beds as fertiliser. Plastic drink </a:t>
            </a:r>
            <a:r>
              <a:rPr lang="en-GB" dirty="0" smtClean="0"/>
              <a:t>bottles were </a:t>
            </a:r>
            <a:r>
              <a:rPr lang="en-GB" dirty="0"/>
              <a:t>reused as vases, aquaria, candle holders in the crafts programme, and funnels in </a:t>
            </a:r>
            <a:r>
              <a:rPr lang="en-GB" dirty="0" smtClean="0"/>
              <a:t>the school </a:t>
            </a:r>
            <a:r>
              <a:rPr lang="en-GB" dirty="0"/>
              <a:t>garden.</a:t>
            </a:r>
          </a:p>
          <a:p>
            <a:pPr marL="0" indent="0">
              <a:buNone/>
            </a:pPr>
            <a:r>
              <a:rPr lang="en-GB" dirty="0"/>
              <a:t>Students assumed the role of health inspector, searching their surroundings and </a:t>
            </a:r>
            <a:r>
              <a:rPr lang="en-GB" dirty="0" smtClean="0"/>
              <a:t>looking for </a:t>
            </a:r>
            <a:r>
              <a:rPr lang="en-GB" dirty="0"/>
              <a:t>mosquito-breeding places, collecting larvae for study, informing the local </a:t>
            </a:r>
            <a:r>
              <a:rPr lang="en-GB" dirty="0" smtClean="0"/>
              <a:t>authorities, and </a:t>
            </a:r>
            <a:r>
              <a:rPr lang="en-GB" dirty="0"/>
              <a:t>eliminating breeding sites. Parents reported that their children had taught them </a:t>
            </a:r>
            <a:r>
              <a:rPr lang="en-GB" dirty="0" smtClean="0"/>
              <a:t>some new </a:t>
            </a:r>
            <a:r>
              <a:rPr lang="en-GB" dirty="0"/>
              <a:t>habits at home. District public health inspectors arranged visits to the </a:t>
            </a:r>
            <a:r>
              <a:rPr lang="en-GB" dirty="0" smtClean="0"/>
              <a:t>local neighbourhood</a:t>
            </a:r>
            <a:r>
              <a:rPr lang="en-GB" dirty="0"/>
              <a:t>. They gave the students </a:t>
            </a:r>
            <a:r>
              <a:rPr lang="en-GB" dirty="0" smtClean="0"/>
              <a:t>first hand </a:t>
            </a:r>
            <a:r>
              <a:rPr lang="en-GB" dirty="0"/>
              <a:t>knowledge of healthy practices </a:t>
            </a:r>
            <a:r>
              <a:rPr lang="en-GB" dirty="0" smtClean="0"/>
              <a:t>and instructed </a:t>
            </a:r>
            <a:r>
              <a:rPr lang="en-GB" dirty="0"/>
              <a:t>the janitor and school-meals staff about vector control and safe </a:t>
            </a:r>
            <a:r>
              <a:rPr lang="en-GB" dirty="0" smtClean="0"/>
              <a:t>food-handling methods</a:t>
            </a:r>
            <a:r>
              <a:rPr lang="en-GB" dirty="0"/>
              <a:t>. In addition, the school integrated health concepts and strategies with </a:t>
            </a:r>
            <a:r>
              <a:rPr lang="en-GB" dirty="0" smtClean="0"/>
              <a:t>social studies</a:t>
            </a:r>
            <a:r>
              <a:rPr lang="en-GB" dirty="0"/>
              <a:t>, mathematics, and agricultural science, and encouraged pupils to </a:t>
            </a:r>
            <a:r>
              <a:rPr lang="en-GB" dirty="0" smtClean="0"/>
              <a:t>express themselves </a:t>
            </a:r>
            <a:r>
              <a:rPr lang="en-GB" dirty="0"/>
              <a:t>through art, poetry, composition, and craft.</a:t>
            </a:r>
          </a:p>
        </p:txBody>
      </p:sp>
    </p:spTree>
    <p:extLst>
      <p:ext uri="{BB962C8B-B14F-4D97-AF65-F5344CB8AC3E}">
        <p14:creationId xmlns:p14="http://schemas.microsoft.com/office/powerpoint/2010/main" val="2703217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…one </a:t>
            </a:r>
            <a:r>
              <a:rPr lang="en-GB" dirty="0"/>
              <a:t>billion children across the world living in poverty</a:t>
            </a:r>
          </a:p>
        </p:txBody>
      </p:sp>
      <p:pic>
        <p:nvPicPr>
          <p:cNvPr id="5" name="Content Placeholder 4"/>
          <p:cNvPicPr>
            <a:picLocks noGrp="1" noChangeAspect="1"/>
          </p:cNvPicPr>
          <p:nvPr>
            <p:ph idx="1"/>
          </p:nvPr>
        </p:nvPicPr>
        <p:blipFill>
          <a:blip r:embed="rId2"/>
          <a:stretch>
            <a:fillRect/>
          </a:stretch>
        </p:blipFill>
        <p:spPr>
          <a:xfrm>
            <a:off x="1648295" y="1825625"/>
            <a:ext cx="8895409" cy="4351338"/>
          </a:xfrm>
          <a:prstGeom prst="rect">
            <a:avLst/>
          </a:prstGeom>
        </p:spPr>
      </p:pic>
    </p:spTree>
    <p:extLst>
      <p:ext uri="{BB962C8B-B14F-4D97-AF65-F5344CB8AC3E}">
        <p14:creationId xmlns:p14="http://schemas.microsoft.com/office/powerpoint/2010/main" val="3121444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0163" y="772733"/>
            <a:ext cx="8129940" cy="5074276"/>
          </a:xfrm>
          <a:prstGeom prst="rect">
            <a:avLst/>
          </a:prstGeom>
        </p:spPr>
      </p:pic>
    </p:spTree>
    <p:extLst>
      <p:ext uri="{BB962C8B-B14F-4D97-AF65-F5344CB8AC3E}">
        <p14:creationId xmlns:p14="http://schemas.microsoft.com/office/powerpoint/2010/main" val="1195517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Tablets plus </a:t>
            </a:r>
            <a:r>
              <a:rPr lang="en-GB" dirty="0" err="1" smtClean="0"/>
              <a:t>eduware</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5620" y="1267318"/>
            <a:ext cx="4752304" cy="3892594"/>
          </a:xfrm>
          <a:prstGeom prst="rect">
            <a:avLst/>
          </a:prstGeom>
          <a:noFill/>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4647" y="1690688"/>
            <a:ext cx="4061139" cy="3045854"/>
          </a:xfrm>
          <a:prstGeom prst="rect">
            <a:avLst/>
          </a:prstGeom>
        </p:spPr>
      </p:pic>
      <p:pic>
        <p:nvPicPr>
          <p:cNvPr id="7" name="Picture 6" descr="C:\Users\Chris\Desktop\rumie\IMG_048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0499" y="2883948"/>
            <a:ext cx="3949065" cy="2962275"/>
          </a:xfrm>
          <a:prstGeom prst="rect">
            <a:avLst/>
          </a:prstGeom>
          <a:noFill/>
          <a:ln>
            <a:noFill/>
          </a:ln>
        </p:spPr>
      </p:pic>
      <p:sp>
        <p:nvSpPr>
          <p:cNvPr id="5" name="Rectangle 4"/>
          <p:cNvSpPr/>
          <p:nvPr/>
        </p:nvSpPr>
        <p:spPr>
          <a:xfrm>
            <a:off x="3667031" y="6031511"/>
            <a:ext cx="6096000" cy="369332"/>
          </a:xfrm>
          <a:prstGeom prst="rect">
            <a:avLst/>
          </a:prstGeom>
        </p:spPr>
        <p:txBody>
          <a:bodyPr>
            <a:spAutoFit/>
          </a:bodyPr>
          <a:lstStyle/>
          <a:p>
            <a:pPr algn="ctr"/>
            <a:r>
              <a:rPr lang="en-GB" dirty="0">
                <a:hlinkClick r:id="rId5"/>
              </a:rPr>
              <a:t>https://</a:t>
            </a:r>
            <a:r>
              <a:rPr lang="en-GB" dirty="0" smtClean="0">
                <a:hlinkClick r:id="rId5"/>
              </a:rPr>
              <a:t>www.youtube.com/watch?v=eealxbCPPeY</a:t>
            </a:r>
            <a:endParaRPr lang="en-GB" dirty="0" smtClean="0"/>
          </a:p>
        </p:txBody>
      </p:sp>
    </p:spTree>
    <p:extLst>
      <p:ext uri="{BB962C8B-B14F-4D97-AF65-F5344CB8AC3E}">
        <p14:creationId xmlns:p14="http://schemas.microsoft.com/office/powerpoint/2010/main" val="3265392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Accolades</a:t>
            </a:r>
            <a:endParaRPr lang="en-GB" dirty="0"/>
          </a:p>
        </p:txBody>
      </p:sp>
      <p:sp>
        <p:nvSpPr>
          <p:cNvPr id="4" name="Rectangle 1"/>
          <p:cNvSpPr>
            <a:spLocks noChangeArrowheads="1"/>
          </p:cNvSpPr>
          <p:nvPr/>
        </p:nvSpPr>
        <p:spPr bwMode="auto">
          <a:xfrm>
            <a:off x="1212912" y="1993617"/>
            <a:ext cx="6793890" cy="34485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68203" tIns="223767" rIns="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4D4D4F"/>
                </a:solidFill>
                <a:effectLst/>
                <a:latin typeface="Open Sans"/>
              </a:rPr>
              <a:t>“WORLD’S BEST SOCIAL STARTUP”</a:t>
            </a:r>
            <a:r>
              <a:rPr kumimoji="0" lang="en-US" altLang="en-US" sz="1200" b="1" i="0" u="none" strike="noStrike" cap="none" normalizeH="0" baseline="0" dirty="0" smtClean="0">
                <a:ln>
                  <a:noFill/>
                </a:ln>
                <a:solidFill>
                  <a:srgbClr val="4D4D4F"/>
                </a:solidFill>
                <a:effectLst/>
                <a:latin typeface="Open Sans"/>
              </a:rPr>
              <a:t> </a:t>
            </a:r>
            <a:br>
              <a:rPr kumimoji="0" lang="en-US" altLang="en-US" sz="1200" b="1" i="0" u="none" strike="noStrike" cap="none" normalizeH="0" baseline="0" dirty="0" smtClean="0">
                <a:ln>
                  <a:noFill/>
                </a:ln>
                <a:solidFill>
                  <a:srgbClr val="4D4D4F"/>
                </a:solidFill>
                <a:effectLst/>
                <a:latin typeface="Open Sans"/>
              </a:rPr>
            </a:br>
            <a:r>
              <a:rPr kumimoji="0" lang="en-US" altLang="en-US" sz="1200" b="1" i="0" u="none" strike="noStrike" cap="none" normalizeH="0" baseline="0" dirty="0" smtClean="0">
                <a:ln>
                  <a:noFill/>
                </a:ln>
                <a:solidFill>
                  <a:srgbClr val="4D4D4F"/>
                </a:solidFill>
                <a:effectLst/>
                <a:latin typeface="Open Sans"/>
              </a:rPr>
              <a:t/>
            </a:r>
            <a:br>
              <a:rPr kumimoji="0" lang="en-US" altLang="en-US" sz="1200" b="1" i="0" u="none" strike="noStrike" cap="none" normalizeH="0" baseline="0" dirty="0" smtClean="0">
                <a:ln>
                  <a:noFill/>
                </a:ln>
                <a:solidFill>
                  <a:srgbClr val="4D4D4F"/>
                </a:solidFill>
                <a:effectLst/>
                <a:latin typeface="Open Sans"/>
              </a:rPr>
            </a:br>
            <a:r>
              <a:rPr kumimoji="0" lang="en-US" altLang="en-US" sz="1200" b="1" i="0" u="none" strike="noStrike" cap="none" normalizeH="0" baseline="0" dirty="0" smtClean="0">
                <a:ln>
                  <a:noFill/>
                </a:ln>
                <a:solidFill>
                  <a:srgbClr val="FF9F19"/>
                </a:solidFill>
                <a:effectLst/>
                <a:latin typeface="Open Sans"/>
                <a:hlinkClick r:id="rId2"/>
              </a:rPr>
              <a:t>  </a:t>
            </a:r>
            <a:endParaRPr kumimoji="0" lang="en-US" altLang="en-US" sz="7200" b="1" i="0" u="none" strike="noStrike" cap="none" normalizeH="0" baseline="0" dirty="0" smtClean="0">
              <a:ln>
                <a:noFill/>
              </a:ln>
              <a:solidFill>
                <a:srgbClr val="4D4D4F"/>
              </a:solidFill>
              <a:effectLst/>
              <a:latin typeface="Open Sans"/>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4D4D4F"/>
              </a:solidFill>
              <a:effectLst/>
              <a:latin typeface="Open San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4D4D4F"/>
                </a:solidFill>
                <a:effectLst/>
                <a:latin typeface="Open Sans"/>
              </a:rPr>
              <a:t>“AN AMAZING STORY”</a:t>
            </a:r>
            <a:r>
              <a:rPr kumimoji="0" lang="en-US" altLang="en-US" sz="1200" b="1" i="0" u="none" strike="noStrike" cap="none" normalizeH="0" baseline="0" dirty="0" smtClean="0">
                <a:ln>
                  <a:noFill/>
                </a:ln>
                <a:solidFill>
                  <a:srgbClr val="4D4D4F"/>
                </a:solidFill>
                <a:effectLst/>
                <a:latin typeface="Open Sans"/>
              </a:rPr>
              <a:t> </a:t>
            </a:r>
            <a:br>
              <a:rPr kumimoji="0" lang="en-US" altLang="en-US" sz="1200" b="1" i="0" u="none" strike="noStrike" cap="none" normalizeH="0" baseline="0" dirty="0" smtClean="0">
                <a:ln>
                  <a:noFill/>
                </a:ln>
                <a:solidFill>
                  <a:srgbClr val="4D4D4F"/>
                </a:solidFill>
                <a:effectLst/>
                <a:latin typeface="Open Sans"/>
              </a:rPr>
            </a:br>
            <a:r>
              <a:rPr kumimoji="0" lang="en-US" altLang="en-US" sz="1200" b="1" i="0" u="none" strike="noStrike" cap="none" normalizeH="0" baseline="0" dirty="0" smtClean="0">
                <a:ln>
                  <a:noFill/>
                </a:ln>
                <a:solidFill>
                  <a:srgbClr val="4D4D4F"/>
                </a:solidFill>
                <a:effectLst/>
                <a:latin typeface="Open Sans"/>
              </a:rPr>
              <a:t/>
            </a:r>
            <a:br>
              <a:rPr kumimoji="0" lang="en-US" altLang="en-US" sz="1200" b="1" i="0" u="none" strike="noStrike" cap="none" normalizeH="0" baseline="0" dirty="0" smtClean="0">
                <a:ln>
                  <a:noFill/>
                </a:ln>
                <a:solidFill>
                  <a:srgbClr val="4D4D4F"/>
                </a:solidFill>
                <a:effectLst/>
                <a:latin typeface="Open Sans"/>
              </a:rPr>
            </a:br>
            <a:r>
              <a:rPr kumimoji="0" lang="en-US" altLang="en-US" sz="1200" b="1" i="0" u="none" strike="noStrike" cap="none" normalizeH="0" baseline="0" dirty="0" smtClean="0">
                <a:ln>
                  <a:noFill/>
                </a:ln>
                <a:solidFill>
                  <a:srgbClr val="FF9F19"/>
                </a:solidFill>
                <a:effectLst/>
                <a:latin typeface="Open Sans"/>
                <a:hlinkClick r:id="rId3"/>
              </a:rPr>
              <a:t>  </a:t>
            </a:r>
            <a:endParaRPr kumimoji="0" lang="en-US" altLang="en-US" sz="7200" b="1" i="0" u="none" strike="noStrike" cap="none" normalizeH="0" baseline="0" dirty="0" smtClean="0">
              <a:ln>
                <a:noFill/>
              </a:ln>
              <a:solidFill>
                <a:srgbClr val="4D4D4F"/>
              </a:solidFill>
              <a:effectLst/>
              <a:latin typeface="Open Sans"/>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4D4D4F"/>
              </a:solidFill>
              <a:effectLst/>
              <a:latin typeface="Open San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4D4D4F"/>
                </a:solidFill>
                <a:effectLst/>
                <a:latin typeface="Open Sans"/>
              </a:rPr>
              <a:t>“THE TABLETS ARE INGENIOUS AND IMPRESSIVE.” </a:t>
            </a:r>
            <a:r>
              <a:rPr kumimoji="0" lang="en-US" altLang="en-US" sz="1200" b="1" i="0" u="none" strike="noStrike" cap="none" normalizeH="0" baseline="0" dirty="0" smtClean="0">
                <a:ln>
                  <a:noFill/>
                </a:ln>
                <a:solidFill>
                  <a:srgbClr val="4D4D4F"/>
                </a:solidFill>
                <a:effectLst/>
                <a:latin typeface="Open Sans"/>
              </a:rPr>
              <a:t/>
            </a:r>
            <a:br>
              <a:rPr kumimoji="0" lang="en-US" altLang="en-US" sz="1200" b="1" i="0" u="none" strike="noStrike" cap="none" normalizeH="0" baseline="0" dirty="0" smtClean="0">
                <a:ln>
                  <a:noFill/>
                </a:ln>
                <a:solidFill>
                  <a:srgbClr val="4D4D4F"/>
                </a:solidFill>
                <a:effectLst/>
                <a:latin typeface="Open Sans"/>
              </a:rPr>
            </a:br>
            <a:r>
              <a:rPr kumimoji="0" lang="en-US" altLang="en-US" sz="1200" b="1" i="0" u="none" strike="noStrike" cap="none" normalizeH="0" baseline="0" dirty="0" smtClean="0">
                <a:ln>
                  <a:noFill/>
                </a:ln>
                <a:solidFill>
                  <a:srgbClr val="FF9F19"/>
                </a:solidFill>
                <a:effectLst/>
                <a:latin typeface="Open Sans"/>
                <a:hlinkClick r:id="rId4"/>
              </a:rPr>
              <a:t>  </a:t>
            </a:r>
            <a:endParaRPr kumimoji="0" lang="en-US" altLang="en-US" sz="7200" b="1" i="0" u="none" strike="noStrike" cap="none" normalizeH="0" baseline="0" dirty="0" smtClean="0">
              <a:ln>
                <a:noFill/>
              </a:ln>
              <a:solidFill>
                <a:srgbClr val="4D4D4F"/>
              </a:solidFill>
              <a:effectLst/>
              <a:latin typeface="Open San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4D4D4F"/>
                </a:solidFill>
                <a:effectLst/>
                <a:latin typeface="Open Sans"/>
              </a:rPr>
              <a:t> </a:t>
            </a:r>
            <a:endParaRPr kumimoji="0" lang="en-US" altLang="en-U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4D4D4F"/>
                </a:solidFill>
                <a:effectLst/>
                <a:latin typeface="Open Sans"/>
                <a:hlinkClick r:id="rId5"/>
              </a:rPr>
              <a:t>  </a:t>
            </a:r>
            <a:r>
              <a:rPr kumimoji="0" lang="en-US" altLang="en-US" sz="4300" b="0" i="0" u="none" strike="noStrike" cap="none" normalizeH="0" baseline="0" dirty="0" smtClean="0">
                <a:ln>
                  <a:noFill/>
                </a:ln>
                <a:solidFill>
                  <a:srgbClr val="4D4D4F"/>
                </a:solidFill>
                <a:effectLst/>
                <a:latin typeface="Open Sans"/>
              </a:rPr>
              <a:t> </a:t>
            </a:r>
            <a:r>
              <a:rPr kumimoji="0" lang="en-US" altLang="en-US" sz="1200" b="0" i="0" u="none" strike="noStrike" cap="none" normalizeH="0" baseline="0" dirty="0" smtClean="0">
                <a:ln>
                  <a:noFill/>
                </a:ln>
                <a:solidFill>
                  <a:srgbClr val="4D4D4F"/>
                </a:solidFill>
                <a:effectLst/>
                <a:latin typeface="Open Sans"/>
                <a:hlinkClick r:id="rId6"/>
              </a:rPr>
              <a:t>  </a:t>
            </a:r>
            <a:r>
              <a:rPr kumimoji="0" lang="en-US" altLang="en-US" sz="4300" b="0" i="0" u="none" strike="noStrike" cap="none" normalizeH="0" baseline="0" dirty="0" smtClean="0">
                <a:ln>
                  <a:noFill/>
                </a:ln>
                <a:solidFill>
                  <a:srgbClr val="4D4D4F"/>
                </a:solidFill>
                <a:effectLst/>
                <a:latin typeface="Open Sans"/>
              </a:rPr>
              <a:t> </a:t>
            </a:r>
            <a:r>
              <a:rPr kumimoji="0" lang="en-US" altLang="en-US" sz="1200" b="0" i="0" u="none" strike="noStrike" cap="none" normalizeH="0" baseline="0" dirty="0" smtClean="0">
                <a:ln>
                  <a:noFill/>
                </a:ln>
                <a:solidFill>
                  <a:srgbClr val="4D4D4F"/>
                </a:solidFill>
                <a:effectLst/>
                <a:latin typeface="Open Sans"/>
                <a:hlinkClick r:id="rId7"/>
              </a:rPr>
              <a:t>  </a:t>
            </a:r>
            <a:r>
              <a:rPr kumimoji="0" lang="en-US" altLang="en-US" sz="4300" b="0" i="0" u="none" strike="noStrike" cap="none" normalizeH="0" baseline="0" dirty="0" smtClean="0">
                <a:ln>
                  <a:noFill/>
                </a:ln>
                <a:solidFill>
                  <a:srgbClr val="4D4D4F"/>
                </a:solidFill>
                <a:effectLst/>
                <a:latin typeface="Open Sans"/>
              </a:rPr>
              <a:t> </a:t>
            </a:r>
            <a:r>
              <a:rPr kumimoji="0" lang="en-US" altLang="en-US" sz="1200" b="0" i="0" u="none" strike="noStrike" cap="none" normalizeH="0" baseline="0" dirty="0" smtClean="0">
                <a:ln>
                  <a:noFill/>
                </a:ln>
                <a:solidFill>
                  <a:srgbClr val="4D4D4F"/>
                </a:solidFill>
                <a:effectLst/>
                <a:latin typeface="Open Sans"/>
                <a:hlinkClick r:id="rId8"/>
              </a:rPr>
              <a:t>  </a:t>
            </a:r>
            <a:r>
              <a:rPr kumimoji="0" lang="en-US" altLang="en-US" sz="4300" b="0" i="0" u="none" strike="noStrike" cap="none" normalizeH="0" baseline="0" dirty="0" smtClean="0">
                <a:ln>
                  <a:noFill/>
                </a:ln>
                <a:solidFill>
                  <a:srgbClr val="4D4D4F"/>
                </a:solidFill>
                <a:effectLst/>
                <a:latin typeface="Open Sans"/>
              </a:rPr>
              <a:t> </a:t>
            </a:r>
            <a:r>
              <a:rPr kumimoji="0" lang="en-US" altLang="en-US" sz="1200" b="0" i="0" u="none" strike="noStrike" cap="none" normalizeH="0" baseline="0" dirty="0" smtClean="0">
                <a:ln>
                  <a:noFill/>
                </a:ln>
                <a:solidFill>
                  <a:srgbClr val="4D4D4F"/>
                </a:solidFill>
                <a:effectLst/>
                <a:latin typeface="Open Sans"/>
                <a:hlinkClick r:id="rId9"/>
              </a:rPr>
              <a:t>  </a:t>
            </a:r>
            <a:r>
              <a:rPr kumimoji="0" lang="en-US" altLang="en-US" sz="4300" b="0" i="0" u="none" strike="noStrike" cap="none" normalizeH="0" baseline="0" dirty="0" smtClean="0">
                <a:ln>
                  <a:noFill/>
                </a:ln>
                <a:solidFill>
                  <a:srgbClr val="4D4D4F"/>
                </a:solidFill>
                <a:effectLst/>
                <a:latin typeface="Open Sans"/>
              </a:rPr>
              <a:t> </a:t>
            </a:r>
            <a:r>
              <a:rPr kumimoji="0" lang="en-US" altLang="en-US" sz="1200" b="0" i="0" u="none" strike="noStrike" cap="none" normalizeH="0" baseline="0" dirty="0" smtClean="0">
                <a:ln>
                  <a:noFill/>
                </a:ln>
                <a:solidFill>
                  <a:srgbClr val="4D4D4F"/>
                </a:solidFill>
                <a:effectLst/>
                <a:latin typeface="Open Sans"/>
                <a:hlinkClick r:id="rId10"/>
              </a:rPr>
              <a:t>  </a:t>
            </a:r>
            <a:r>
              <a:rPr kumimoji="0" lang="en-US" altLang="en-US" sz="4300" b="0" i="0" u="none" strike="noStrike" cap="none" normalizeH="0" baseline="0" dirty="0" smtClean="0">
                <a:ln>
                  <a:noFill/>
                </a:ln>
                <a:solidFill>
                  <a:srgbClr val="4D4D4F"/>
                </a:solidFill>
                <a:effectLst/>
                <a:latin typeface="Open Sans"/>
              </a:rPr>
              <a:t> </a:t>
            </a:r>
            <a:r>
              <a:rPr kumimoji="0" lang="en-US" altLang="en-US" sz="1200" b="0" i="0" u="none" strike="noStrike" cap="none" normalizeH="0" baseline="0" dirty="0" smtClean="0">
                <a:ln>
                  <a:noFill/>
                </a:ln>
                <a:solidFill>
                  <a:srgbClr val="4D4D4F"/>
                </a:solidFill>
                <a:effectLst/>
                <a:latin typeface="Open Sans"/>
                <a:hlinkClick r:id="rId11"/>
              </a:rPr>
              <a:t>  </a:t>
            </a:r>
            <a:endParaRPr kumimoji="0" lang="en-US" altLang="en-US" sz="4300" b="0" i="0" u="none" strike="noStrike" cap="none" normalizeH="0" baseline="0" dirty="0" smtClean="0">
              <a:ln>
                <a:noFill/>
              </a:ln>
              <a:solidFill>
                <a:srgbClr val="4D4D4F"/>
              </a:solidFill>
              <a:effectLst/>
              <a:latin typeface="Open Sans"/>
            </a:endParaRPr>
          </a:p>
        </p:txBody>
      </p:sp>
      <p:pic>
        <p:nvPicPr>
          <p:cNvPr id="1026" name="Picture 2" descr="http://4c13l23o05oevru384fmk55l.wpengine.netdna-cdn.com/wp-content/uploads/2014/12/GEW.jpg">
            <a:hlinkClick r:id="rId2"/>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55168" y="1835327"/>
            <a:ext cx="1905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4c13l23o05oevru384fmk55l.wpengine.netdna-cdn.com/wp-content/uploads/2014/12/CBC2.jpg">
            <a:hlinkClick r:id="rId3"/>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2058" y="2739110"/>
            <a:ext cx="1905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c13l23o05oevru384fmk55l.wpengine.netdna-cdn.com/wp-content/uploads/2014/12/toronto-star.png">
            <a:hlinkClick r:id="rId4"/>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52058" y="3485411"/>
            <a:ext cx="1905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TheHuffington Post">
            <a:hlinkClick r:id="rId5"/>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83022" y="5262563"/>
            <a:ext cx="1143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shable">
            <a:hlinkClick r:id="rId6"/>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49510" y="5286912"/>
            <a:ext cx="1143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nsead">
            <a:hlinkClick r:id="rId7"/>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07047" y="5262563"/>
            <a:ext cx="1143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nancial Post">
            <a:hlinkClick r:id="rId8"/>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28540" y="5306477"/>
            <a:ext cx="1143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Forbes">
            <a:hlinkClick r:id="rId9"/>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76661" y="5306477"/>
            <a:ext cx="1143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NN">
            <a:hlinkClick r:id="rId10"/>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00275" y="5262563"/>
            <a:ext cx="1143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NBC">
            <a:hlinkClick r:id="rId11"/>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7750" y="5286912"/>
            <a:ext cx="11430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125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Business model</a:t>
            </a:r>
            <a:endParaRPr lang="en-GB" dirty="0"/>
          </a:p>
        </p:txBody>
      </p:sp>
      <p:pic>
        <p:nvPicPr>
          <p:cNvPr id="4" name="Content Placeholder 3"/>
          <p:cNvPicPr>
            <a:picLocks noGrp="1" noChangeAspect="1"/>
          </p:cNvPicPr>
          <p:nvPr>
            <p:ph idx="1"/>
          </p:nvPr>
        </p:nvPicPr>
        <p:blipFill>
          <a:blip r:embed="rId2"/>
          <a:stretch>
            <a:fillRect/>
          </a:stretch>
        </p:blipFill>
        <p:spPr>
          <a:xfrm>
            <a:off x="713436" y="1812690"/>
            <a:ext cx="2857500" cy="2857500"/>
          </a:xfrm>
          <a:prstGeom prst="rect">
            <a:avLst/>
          </a:prstGeom>
        </p:spPr>
      </p:pic>
      <p:sp>
        <p:nvSpPr>
          <p:cNvPr id="5" name="Rectangle 4"/>
          <p:cNvSpPr/>
          <p:nvPr/>
        </p:nvSpPr>
        <p:spPr>
          <a:xfrm>
            <a:off x="1026017" y="4197165"/>
            <a:ext cx="3043707" cy="2308324"/>
          </a:xfrm>
          <a:prstGeom prst="rect">
            <a:avLst/>
          </a:prstGeom>
        </p:spPr>
        <p:txBody>
          <a:bodyPr wrap="square">
            <a:spAutoFit/>
          </a:bodyPr>
          <a:lstStyle/>
          <a:p>
            <a:r>
              <a:rPr lang="en-GB" dirty="0" smtClean="0"/>
              <a:t>CHEAPER:</a:t>
            </a:r>
          </a:p>
          <a:p>
            <a:endParaRPr lang="en-GB" dirty="0" smtClean="0"/>
          </a:p>
          <a:p>
            <a:r>
              <a:rPr lang="en-GB" dirty="0" smtClean="0"/>
              <a:t>A $50 device preloaded with learning materials that used to cost over $5,000 to produce: innovation that multiplies the value of one dollar by over 100x.</a:t>
            </a:r>
            <a:endParaRPr lang="en-GB" dirty="0"/>
          </a:p>
        </p:txBody>
      </p:sp>
      <p:pic>
        <p:nvPicPr>
          <p:cNvPr id="6" name="Picture 5"/>
          <p:cNvPicPr>
            <a:picLocks noChangeAspect="1"/>
          </p:cNvPicPr>
          <p:nvPr/>
        </p:nvPicPr>
        <p:blipFill>
          <a:blip r:embed="rId3"/>
          <a:stretch>
            <a:fillRect/>
          </a:stretch>
        </p:blipFill>
        <p:spPr>
          <a:xfrm>
            <a:off x="4667250" y="2000250"/>
            <a:ext cx="2857500" cy="2857500"/>
          </a:xfrm>
          <a:prstGeom prst="rect">
            <a:avLst/>
          </a:prstGeom>
        </p:spPr>
      </p:pic>
      <p:sp>
        <p:nvSpPr>
          <p:cNvPr id="7" name="Rectangle 6"/>
          <p:cNvSpPr/>
          <p:nvPr/>
        </p:nvSpPr>
        <p:spPr>
          <a:xfrm>
            <a:off x="4769476" y="4197165"/>
            <a:ext cx="2653048" cy="2308324"/>
          </a:xfrm>
          <a:prstGeom prst="rect">
            <a:avLst/>
          </a:prstGeom>
        </p:spPr>
        <p:txBody>
          <a:bodyPr wrap="square">
            <a:spAutoFit/>
          </a:bodyPr>
          <a:lstStyle/>
          <a:p>
            <a:r>
              <a:rPr lang="en-GB" dirty="0" smtClean="0"/>
              <a:t>BETTER:</a:t>
            </a:r>
          </a:p>
          <a:p>
            <a:endParaRPr lang="en-GB" dirty="0" smtClean="0"/>
          </a:p>
          <a:p>
            <a:r>
              <a:rPr lang="en-GB" dirty="0" smtClean="0"/>
              <a:t>Data analytics and diagnostics mean that devices get better, kids learn more, and impact is measured every step of the way.</a:t>
            </a:r>
            <a:endParaRPr lang="en-GB" dirty="0"/>
          </a:p>
        </p:txBody>
      </p:sp>
      <p:pic>
        <p:nvPicPr>
          <p:cNvPr id="8" name="Picture 7"/>
          <p:cNvPicPr>
            <a:picLocks noChangeAspect="1"/>
          </p:cNvPicPr>
          <p:nvPr/>
        </p:nvPicPr>
        <p:blipFill>
          <a:blip r:embed="rId4"/>
          <a:stretch>
            <a:fillRect/>
          </a:stretch>
        </p:blipFill>
        <p:spPr>
          <a:xfrm>
            <a:off x="8224502" y="1812690"/>
            <a:ext cx="2857500" cy="2857500"/>
          </a:xfrm>
          <a:prstGeom prst="rect">
            <a:avLst/>
          </a:prstGeom>
        </p:spPr>
      </p:pic>
      <p:sp>
        <p:nvSpPr>
          <p:cNvPr id="9" name="Rectangle 8"/>
          <p:cNvSpPr/>
          <p:nvPr/>
        </p:nvSpPr>
        <p:spPr>
          <a:xfrm>
            <a:off x="8621064" y="4272677"/>
            <a:ext cx="2287342" cy="2031325"/>
          </a:xfrm>
          <a:prstGeom prst="rect">
            <a:avLst/>
          </a:prstGeom>
        </p:spPr>
        <p:txBody>
          <a:bodyPr wrap="square">
            <a:spAutoFit/>
          </a:bodyPr>
          <a:lstStyle/>
          <a:p>
            <a:r>
              <a:rPr lang="en-GB" dirty="0" smtClean="0"/>
              <a:t>FASTER:</a:t>
            </a:r>
          </a:p>
          <a:p>
            <a:endParaRPr lang="en-GB" dirty="0" smtClean="0"/>
          </a:p>
          <a:p>
            <a:r>
              <a:rPr lang="en-GB" dirty="0" smtClean="0"/>
              <a:t>Periodic synchronizations allow access to the latest, up-to-date digital learning materials.</a:t>
            </a:r>
            <a:endParaRPr lang="en-GB" dirty="0"/>
          </a:p>
        </p:txBody>
      </p:sp>
    </p:spTree>
    <p:extLst>
      <p:ext uri="{BB962C8B-B14F-4D97-AF65-F5344CB8AC3E}">
        <p14:creationId xmlns:p14="http://schemas.microsoft.com/office/powerpoint/2010/main" val="287387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91" y="249215"/>
            <a:ext cx="11396729" cy="1325563"/>
          </a:xfrm>
        </p:spPr>
        <p:txBody>
          <a:bodyPr/>
          <a:lstStyle/>
          <a:p>
            <a:r>
              <a:rPr lang="en-GB" dirty="0"/>
              <a:t>	</a:t>
            </a:r>
            <a:r>
              <a:rPr lang="en-GB" dirty="0" smtClean="0"/>
              <a:t>	Standard content         vs.     Play section</a:t>
            </a:r>
            <a:endParaRPr lang="en-GB" dirty="0"/>
          </a:p>
        </p:txBody>
      </p:sp>
      <p:pic>
        <p:nvPicPr>
          <p:cNvPr id="4" name="Content Placeholder 3"/>
          <p:cNvPicPr>
            <a:picLocks noGrp="1" noChangeAspect="1"/>
          </p:cNvPicPr>
          <p:nvPr>
            <p:ph idx="1"/>
          </p:nvPr>
        </p:nvPicPr>
        <p:blipFill>
          <a:blip r:embed="rId2"/>
          <a:stretch>
            <a:fillRect/>
          </a:stretch>
        </p:blipFill>
        <p:spPr>
          <a:xfrm>
            <a:off x="351309" y="1230050"/>
            <a:ext cx="7416421" cy="5299539"/>
          </a:xfrm>
          <a:prstGeom prst="rect">
            <a:avLst/>
          </a:prstGeom>
        </p:spPr>
      </p:pic>
      <p:pic>
        <p:nvPicPr>
          <p:cNvPr id="6" name="Picture 5"/>
          <p:cNvPicPr>
            <a:picLocks noChangeAspect="1"/>
          </p:cNvPicPr>
          <p:nvPr/>
        </p:nvPicPr>
        <p:blipFill>
          <a:blip r:embed="rId3"/>
          <a:stretch>
            <a:fillRect/>
          </a:stretch>
        </p:blipFill>
        <p:spPr>
          <a:xfrm>
            <a:off x="8292252" y="2638217"/>
            <a:ext cx="2845424" cy="2045203"/>
          </a:xfrm>
          <a:prstGeom prst="rect">
            <a:avLst/>
          </a:prstGeom>
        </p:spPr>
      </p:pic>
    </p:spTree>
    <p:extLst>
      <p:ext uri="{BB962C8B-B14F-4D97-AF65-F5344CB8AC3E}">
        <p14:creationId xmlns:p14="http://schemas.microsoft.com/office/powerpoint/2010/main" val="2195258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65355"/>
            <a:ext cx="10515600" cy="1325563"/>
          </a:xfrm>
        </p:spPr>
        <p:txBody>
          <a:bodyPr/>
          <a:lstStyle/>
          <a:p>
            <a:pPr algn="ctr"/>
            <a:r>
              <a:rPr lang="en-GB" dirty="0" smtClean="0"/>
              <a:t>Results – phase 1.</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79549" y="1107583"/>
            <a:ext cx="4180053" cy="293121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92271" y="1107583"/>
            <a:ext cx="4390377" cy="3048367"/>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3052293" y="4038793"/>
            <a:ext cx="4049449" cy="2819207"/>
          </a:xfrm>
          <a:prstGeom prst="rect">
            <a:avLst/>
          </a:prstGeom>
        </p:spPr>
      </p:pic>
    </p:spTree>
    <p:extLst>
      <p:ext uri="{BB962C8B-B14F-4D97-AF65-F5344CB8AC3E}">
        <p14:creationId xmlns:p14="http://schemas.microsoft.com/office/powerpoint/2010/main" val="1841603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254</TotalTime>
  <Words>905</Words>
  <Application>Microsoft Office PowerPoint</Application>
  <PresentationFormat>Widescreen</PresentationFormat>
  <Paragraphs>62</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Open Sans</vt:lpstr>
      <vt:lpstr>Trebuchet MS</vt:lpstr>
      <vt:lpstr>Wingdings 3</vt:lpstr>
      <vt:lpstr>Office Theme</vt:lpstr>
      <vt:lpstr>Facet</vt:lpstr>
      <vt:lpstr> ECIE 2016                 Social Entrepreneurship and Disruptive Innovation: evaluating the use of Rumie’s free educational software in seven developing economies.  Chris Moon, Middlesex University, c.moon@mdx.ac.uk Allison Kavanagh, RUMIE, allison@rumie.org Jackie Jeffrey, Well-being foundation, J.Jeffrey@mdx.ac.uk Joseph Gebbels, Independent expert, josephgeb_11@hotmail.co.uk Karen Korsgaard. Middlesex University, K.Korsgaard@mdx.ac.uk </vt:lpstr>
      <vt:lpstr>PowerPoint Presentation</vt:lpstr>
      <vt:lpstr>…one billion children across the world living in poverty</vt:lpstr>
      <vt:lpstr>PowerPoint Presentation</vt:lpstr>
      <vt:lpstr>Tablets plus eduware</vt:lpstr>
      <vt:lpstr>Accolades</vt:lpstr>
      <vt:lpstr>Business model</vt:lpstr>
      <vt:lpstr>  Standard content         vs.     Play section</vt:lpstr>
      <vt:lpstr>Results – phase 1.</vt:lpstr>
      <vt:lpstr>Theoretical background – 2013.</vt:lpstr>
      <vt:lpstr>Theory building</vt:lpstr>
      <vt:lpstr>Theory testing</vt:lpstr>
      <vt:lpstr>The future of learning?</vt:lpstr>
      <vt:lpstr>LearnCloud</vt:lpstr>
      <vt:lpstr>PowerPoint Presentation</vt:lpstr>
      <vt:lpstr>WHO – school health and youth health promotion</vt:lpstr>
      <vt:lpstr>Phase 2. Developing bespoke content. App (Health), cont’d. </vt:lpstr>
      <vt:lpstr>PowerPoint Presentation</vt:lpstr>
      <vt:lpstr>PowerPoint Presentation</vt:lpstr>
      <vt:lpstr>App (Health) content or process? Case example 1. </vt:lpstr>
      <vt:lpstr>Case example 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TO MAKE LIVES BETTER</dc:title>
  <dc:creator>chris moon</dc:creator>
  <cp:lastModifiedBy>Chris</cp:lastModifiedBy>
  <cp:revision>45</cp:revision>
  <dcterms:created xsi:type="dcterms:W3CDTF">2015-06-12T06:18:58Z</dcterms:created>
  <dcterms:modified xsi:type="dcterms:W3CDTF">2016-08-20T17:58:50Z</dcterms:modified>
</cp:coreProperties>
</file>