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6" r:id="rId5"/>
    <p:sldId id="259" r:id="rId6"/>
    <p:sldId id="258" r:id="rId7"/>
    <p:sldId id="262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4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5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1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4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8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0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8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terprise.ac.uk/index.php/news/item/559-eeuk-member-s-disappointment-turns-to-international-opportun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012" y="96838"/>
            <a:ext cx="9475788" cy="33401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0"/>
              </a:rPr>
              <a:t>[IEEC 2016] </a:t>
            </a:r>
            <a:br>
              <a:rPr lang="en-GB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International Enterprise Education Conference </a:t>
            </a:r>
            <a:br>
              <a:rPr lang="en-GB" dirty="0"/>
            </a:br>
            <a:r>
              <a:rPr lang="en-GB" sz="3600" b="1" dirty="0"/>
              <a:t>Liverpool John Moore’s University 7-9 September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2550" y="3613944"/>
            <a:ext cx="7543800" cy="1655762"/>
          </a:xfrm>
        </p:spPr>
        <p:txBody>
          <a:bodyPr>
            <a:normAutofit fontScale="92500" lnSpcReduction="10000"/>
          </a:bodyPr>
          <a:lstStyle/>
          <a:p>
            <a:r>
              <a:rPr lang="en-GB" sz="3600" b="1" dirty="0"/>
              <a:t>Dr Dale Heywood</a:t>
            </a:r>
          </a:p>
          <a:p>
            <a:r>
              <a:rPr lang="en-GB" sz="3600" b="1" dirty="0"/>
              <a:t>University of Liverpool</a:t>
            </a:r>
          </a:p>
          <a:p>
            <a:r>
              <a:rPr lang="en-GB" sz="3600" b="1" dirty="0"/>
              <a:t>Management School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5405437"/>
            <a:ext cx="3505200" cy="1304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8600" y="5191773"/>
            <a:ext cx="2701925" cy="140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9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Know your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807700" cy="4830763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Why do you want to make international contacts?</a:t>
            </a:r>
          </a:p>
          <a:p>
            <a:r>
              <a:rPr lang="en-GB" sz="3200" dirty="0"/>
              <a:t>Education – Research – Profile – Job Opportunities – Personal Reason?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Do you know what YOU have to offer a partner? 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What’s your USP?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What is your institutions USP?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1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Senior management support?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r>
              <a:rPr lang="en-GB" sz="3200" dirty="0"/>
              <a:t>At UoL have had a new VC and a new Head of School in the past few years </a:t>
            </a:r>
            <a:r>
              <a:rPr lang="en-GB" sz="3200" i="1" dirty="0"/>
              <a:t>[both female </a:t>
            </a:r>
            <a:r>
              <a:rPr lang="en-GB" sz="3200" i="1" dirty="0">
                <a:sym typeface="Wingdings" panose="05000000000000000000" pitchFamily="2" charset="2"/>
              </a:rPr>
              <a:t>]</a:t>
            </a:r>
            <a:endParaRPr lang="en-GB" sz="3200" i="1" dirty="0"/>
          </a:p>
          <a:p>
            <a:r>
              <a:rPr lang="en-GB" sz="3200" dirty="0"/>
              <a:t>We are all in a </a:t>
            </a:r>
            <a:r>
              <a:rPr lang="en-GB" sz="7200" dirty="0">
                <a:solidFill>
                  <a:srgbClr val="FF0000"/>
                </a:solidFill>
              </a:rPr>
              <a:t>REF</a:t>
            </a:r>
            <a:r>
              <a:rPr lang="en-GB" sz="3200" dirty="0"/>
              <a:t> Cycle….. It’s all I hear about…</a:t>
            </a:r>
          </a:p>
          <a:p>
            <a:r>
              <a:rPr lang="en-GB" sz="3200" dirty="0"/>
              <a:t>I am an entrepreneurship EDUCATOR… so what about the </a:t>
            </a:r>
            <a:r>
              <a:rPr lang="en-GB" sz="7200" dirty="0">
                <a:solidFill>
                  <a:schemeClr val="accent6">
                    <a:lumMod val="75000"/>
                  </a:schemeClr>
                </a:solidFill>
              </a:rPr>
              <a:t>TEF</a:t>
            </a:r>
            <a:r>
              <a:rPr lang="en-GB" sz="3200" dirty="0"/>
              <a:t> Cycle?</a:t>
            </a:r>
          </a:p>
          <a:p>
            <a:r>
              <a:rPr lang="en-GB" sz="3200" dirty="0"/>
              <a:t>These are disturbing conflicting agendas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781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937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IMPACT!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460500"/>
            <a:ext cx="11049000" cy="5130800"/>
          </a:xfrm>
        </p:spPr>
        <p:txBody>
          <a:bodyPr>
            <a:noAutofit/>
          </a:bodyPr>
          <a:lstStyle/>
          <a:p>
            <a:r>
              <a:rPr lang="en-GB" sz="3200" dirty="0"/>
              <a:t>Now at least I can put together a fairly strong Impact Case Study from my ongoing relationship with UdelaR, Uruguay</a:t>
            </a:r>
          </a:p>
          <a:p>
            <a:r>
              <a:rPr lang="en-GB" sz="3200" dirty="0"/>
              <a:t>We are already working on a second project focussing on Technology Transfer = Christmas in the sunshine!</a:t>
            </a:r>
          </a:p>
          <a:p>
            <a:r>
              <a:rPr lang="en-GB" sz="3200" dirty="0"/>
              <a:t>Formulating a ‘formal international partnership’ however is incredibly bureaucratic and takes many years to complete I have been told.</a:t>
            </a:r>
          </a:p>
          <a:p>
            <a:r>
              <a:rPr lang="en-GB" sz="3200" dirty="0"/>
              <a:t>“What’s in it for us” comes up often</a:t>
            </a:r>
          </a:p>
          <a:p>
            <a:r>
              <a:rPr lang="en-GB" sz="3200" dirty="0"/>
              <a:t>Student exchanges? Staff exchanges? Research collaborations?</a:t>
            </a:r>
          </a:p>
          <a:p>
            <a:r>
              <a:rPr lang="en-GB" sz="3200" dirty="0"/>
              <a:t>All of the above…</a:t>
            </a:r>
          </a:p>
        </p:txBody>
      </p:sp>
    </p:spTree>
    <p:extLst>
      <p:ext uri="{BB962C8B-B14F-4D97-AF65-F5344CB8AC3E}">
        <p14:creationId xmlns:p14="http://schemas.microsoft.com/office/powerpoint/2010/main" val="2082914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Autofit/>
          </a:bodyPr>
          <a:lstStyle/>
          <a:p>
            <a:r>
              <a:rPr lang="en-GB" sz="3200" dirty="0"/>
              <a:t>Be alert to both networks opportunities and funding opportunities</a:t>
            </a:r>
          </a:p>
          <a:p>
            <a:r>
              <a:rPr lang="en-GB" sz="3200" dirty="0"/>
              <a:t>If in doubt make an application anyway – often!</a:t>
            </a:r>
          </a:p>
          <a:p>
            <a:r>
              <a:rPr lang="en-GB" sz="3200" dirty="0"/>
              <a:t>Sometimes keeping below the radar is the best way to get things done</a:t>
            </a:r>
          </a:p>
          <a:p>
            <a:r>
              <a:rPr lang="en-GB" sz="3200" dirty="0"/>
              <a:t>Tackle senior management resistance with more success – especially in bringing in funding [</a:t>
            </a:r>
            <a:r>
              <a:rPr lang="en-GB" sz="3200" b="1" dirty="0"/>
              <a:t>£140K</a:t>
            </a:r>
            <a:r>
              <a:rPr lang="en-GB" sz="3200" dirty="0"/>
              <a:t> </a:t>
            </a:r>
            <a:r>
              <a:rPr lang="en-GB" sz="3200" i="1" dirty="0"/>
              <a:t>this year so far</a:t>
            </a:r>
            <a:r>
              <a:rPr lang="en-GB" sz="3200" dirty="0"/>
              <a:t>]</a:t>
            </a:r>
          </a:p>
          <a:p>
            <a:r>
              <a:rPr lang="en-GB" sz="3200" dirty="0"/>
              <a:t>Use existing relationships with overseas colleagues to YOUR best advantage regardless of high level support</a:t>
            </a:r>
          </a:p>
        </p:txBody>
      </p:sp>
    </p:spTree>
    <p:extLst>
      <p:ext uri="{BB962C8B-B14F-4D97-AF65-F5344CB8AC3E}">
        <p14:creationId xmlns:p14="http://schemas.microsoft.com/office/powerpoint/2010/main" val="233739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637"/>
            <a:ext cx="105156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200"/>
            <a:ext cx="10922000" cy="4703763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Nurture your network</a:t>
            </a:r>
          </a:p>
          <a:p>
            <a:r>
              <a:rPr lang="en-GB" sz="3200" dirty="0"/>
              <a:t>Professor Norris </a:t>
            </a:r>
            <a:r>
              <a:rPr lang="en-GB" sz="3200" dirty="0" err="1"/>
              <a:t>Kruegar</a:t>
            </a:r>
            <a:r>
              <a:rPr lang="en-GB" sz="3200" dirty="0"/>
              <a:t> and I are working on something because he also went to UdelaR this year and there is very little published about entrepreneurship or enterprise in Uruguay compared to other Latin American countries.</a:t>
            </a:r>
          </a:p>
          <a:p>
            <a:r>
              <a:rPr lang="en-GB" sz="3200" dirty="0"/>
              <a:t>We aim to change that!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The Director of the Newton Fund, Mexico is a personal friend [MBA 2004]</a:t>
            </a:r>
          </a:p>
          <a:p>
            <a:r>
              <a:rPr lang="en-GB" sz="3200" dirty="0"/>
              <a:t>Liliana </a:t>
            </a:r>
            <a:r>
              <a:rPr lang="en-GB" sz="3200" dirty="0" err="1"/>
              <a:t>Carral</a:t>
            </a:r>
            <a:r>
              <a:rPr lang="en-GB" sz="3200" dirty="0"/>
              <a:t> invites me to apply regularly.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2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106879"/>
            <a:ext cx="11495314" cy="736270"/>
          </a:xfrm>
        </p:spPr>
        <p:txBody>
          <a:bodyPr>
            <a:noAutofit/>
          </a:bodyPr>
          <a:lstStyle/>
          <a:p>
            <a:pPr algn="ctr"/>
            <a:r>
              <a:rPr lang="en-US" sz="2800" b="1" i="0" dirty="0" err="1">
                <a:effectLst/>
                <a:latin typeface="+mn-lt"/>
              </a:rPr>
              <a:t>Lízbeth</a:t>
            </a:r>
            <a:r>
              <a:rPr lang="en-US" sz="2800" b="1" i="0" dirty="0">
                <a:effectLst/>
                <a:latin typeface="+mn-lt"/>
              </a:rPr>
              <a:t> </a:t>
            </a:r>
            <a:r>
              <a:rPr lang="en-US" sz="2800" b="1" i="0" dirty="0" err="1">
                <a:effectLst/>
                <a:latin typeface="+mn-lt"/>
              </a:rPr>
              <a:t>Mariánn</a:t>
            </a:r>
            <a:r>
              <a:rPr lang="en-US" sz="2800" b="1" i="0" dirty="0">
                <a:effectLst/>
                <a:latin typeface="+mn-lt"/>
              </a:rPr>
              <a:t> </a:t>
            </a:r>
            <a:r>
              <a:rPr lang="en-US" sz="2800" b="1" i="0" dirty="0" err="1">
                <a:effectLst/>
                <a:latin typeface="+mn-lt"/>
              </a:rPr>
              <a:t>Zumárraga</a:t>
            </a:r>
            <a:r>
              <a:rPr lang="en-US" sz="2800" b="1" i="0" dirty="0">
                <a:effectLst/>
                <a:latin typeface="+mn-lt"/>
              </a:rPr>
              <a:t> Avila </a:t>
            </a:r>
            <a:r>
              <a:rPr lang="en-US" sz="2800" b="0" i="0" dirty="0">
                <a:effectLst/>
                <a:latin typeface="+mn-lt"/>
              </a:rPr>
              <a:t>- MSc Entrepreneurship 2013-14</a:t>
            </a:r>
            <a:endParaRPr lang="en-US" sz="28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3132" y="950027"/>
            <a:ext cx="6947065" cy="5771408"/>
          </a:xfrm>
        </p:spPr>
        <p:txBody>
          <a:bodyPr>
            <a:normAutofit/>
          </a:bodyPr>
          <a:lstStyle/>
          <a:p>
            <a:r>
              <a:rPr lang="en-GB" sz="3600" b="1" dirty="0"/>
              <a:t>Newton Fund application UK-MX</a:t>
            </a:r>
          </a:p>
          <a:p>
            <a:r>
              <a:rPr lang="en-GB" sz="3600" dirty="0"/>
              <a:t>Currently heads Start-up Mexico in Merida which is Mexico’s first entrepreneurial super hub. </a:t>
            </a:r>
          </a:p>
          <a:p>
            <a:endParaRPr lang="en-GB" sz="3600" dirty="0"/>
          </a:p>
          <a:p>
            <a:r>
              <a:rPr lang="en-GB" sz="3600" dirty="0"/>
              <a:t>Lizbeth now teaches Marketing and Entrepreneurship at Universidad Autónoma de Yucatán (UADY) which is a top 25 graduate university in the south of Mexico. </a:t>
            </a:r>
          </a:p>
        </p:txBody>
      </p:sp>
      <p:pic>
        <p:nvPicPr>
          <p:cNvPr id="3074" name="Picture 2" descr="https://www.liverpool.ac.uk/media/livacuk/schoolofmanagement/images/alumni/MCN_3399-300x19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6" r="7996"/>
          <a:stretch>
            <a:fillRect/>
          </a:stretch>
        </p:blipFill>
        <p:spPr bwMode="auto">
          <a:xfrm>
            <a:off x="7133154" y="1615045"/>
            <a:ext cx="4872799" cy="384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91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1" y="177800"/>
            <a:ext cx="10669589" cy="208280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5300" b="1" dirty="0">
                <a:latin typeface="Arial Rounded MT Bold" panose="020F0704030504030204" pitchFamily="34" charset="0"/>
              </a:rPr>
              <a:t>International partnerships </a:t>
            </a:r>
            <a:r>
              <a:rPr lang="en-GB" sz="4400" b="1" dirty="0"/>
              <a:t>– </a:t>
            </a:r>
            <a:r>
              <a:rPr lang="en-GB" sz="4400" b="1" i="1" dirty="0"/>
              <a:t>easier said than done without senior management support!</a:t>
            </a:r>
            <a:br>
              <a:rPr lang="en-GB" sz="4400" b="1" i="1" dirty="0"/>
            </a:br>
            <a:endParaRPr lang="en-GB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4212" y="2133600"/>
            <a:ext cx="10860088" cy="4229100"/>
          </a:xfrm>
        </p:spPr>
        <p:txBody>
          <a:bodyPr>
            <a:normAutofit lnSpcReduction="10000"/>
          </a:bodyPr>
          <a:lstStyle/>
          <a:p>
            <a:r>
              <a:rPr lang="en-GB" sz="4000" dirty="0">
                <a:latin typeface="Arial Rounded MT Bold" panose="020F0704030504030204" pitchFamily="34" charset="0"/>
              </a:rPr>
              <a:t>Today we will investigate:-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/>
              <a:t>Why international partners matter more than ever before – Impact?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/>
              <a:t>Network mapping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/>
              <a:t>Funding mapping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/>
              <a:t>What you want to partner on…</a:t>
            </a:r>
          </a:p>
        </p:txBody>
      </p:sp>
    </p:spTree>
    <p:extLst>
      <p:ext uri="{BB962C8B-B14F-4D97-AF65-F5344CB8AC3E}">
        <p14:creationId xmlns:p14="http://schemas.microsoft.com/office/powerpoint/2010/main" val="420268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EEUK MEMBER’S DISAPPOINTMENT TURNS TO INTERNATIONAL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/>
              <a:t>Read it for yourselves…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4000" dirty="0"/>
              <a:t>Basically I was in the right place at the right time to answer a plea from the largest University in Uruguay for enterprise education help [UdelaR]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hlinkClick r:id="rId2"/>
              </a:rPr>
              <a:t>http://www.enterprise.ac.uk/index.php/news/item/559-eeuk-member-s-disappointment-turns-to-international-opportunity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499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SPACE Project with UdelaR, Uruguay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77654" y="128588"/>
            <a:ext cx="1968246" cy="15621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4200" y="1739900"/>
            <a:ext cx="11061700" cy="4660899"/>
          </a:xfrm>
        </p:spPr>
        <p:txBody>
          <a:bodyPr>
            <a:noAutofit/>
          </a:bodyPr>
          <a:lstStyle/>
          <a:p>
            <a:r>
              <a:rPr lang="en-GB" sz="3200" dirty="0"/>
              <a:t>Funded by British Embassy, Foreign &amp; Commonwealth Office to help Faculty of Engineering, UdelaR promote enterprise education</a:t>
            </a:r>
          </a:p>
          <a:p>
            <a:r>
              <a:rPr lang="en-GB" sz="3200" dirty="0"/>
              <a:t>I took a colleague over to Montevideo for 1 week, Feb 2016</a:t>
            </a:r>
          </a:p>
          <a:p>
            <a:r>
              <a:rPr lang="en-GB" sz="3200" dirty="0"/>
              <a:t>I gave a full 6 days of workshops, lectures, networking evenings, lunches, dinners, outreach with SME’s and interviews with the Press</a:t>
            </a:r>
          </a:p>
          <a:p>
            <a:r>
              <a:rPr lang="en-GB" sz="3200" dirty="0"/>
              <a:t>UdelaR = 100,000 students</a:t>
            </a:r>
          </a:p>
          <a:p>
            <a:r>
              <a:rPr lang="en-GB" sz="3200" dirty="0"/>
              <a:t>UoL = 25,000 students</a:t>
            </a:r>
          </a:p>
        </p:txBody>
      </p:sp>
    </p:spTree>
    <p:extLst>
      <p:ext uri="{BB962C8B-B14F-4D97-AF65-F5344CB8AC3E}">
        <p14:creationId xmlns:p14="http://schemas.microsoft.com/office/powerpoint/2010/main" val="2126153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044575"/>
          </a:xfrm>
        </p:spPr>
        <p:txBody>
          <a:bodyPr/>
          <a:lstStyle/>
          <a:p>
            <a:r>
              <a:rPr lang="en-GB" dirty="0"/>
              <a:t>Then brought 12 of them home with me…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1" y="1102963"/>
            <a:ext cx="8483600" cy="5730432"/>
          </a:xfrm>
        </p:spPr>
      </p:pic>
    </p:spTree>
    <p:extLst>
      <p:ext uri="{BB962C8B-B14F-4D97-AF65-F5344CB8AC3E}">
        <p14:creationId xmlns:p14="http://schemas.microsoft.com/office/powerpoint/2010/main" val="397877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/>
              <a:t>Let’s go old-school…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61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27531"/>
            <a:ext cx="10617200" cy="583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56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244"/>
            <a:ext cx="10515600" cy="1325563"/>
          </a:xfrm>
        </p:spPr>
        <p:txBody>
          <a:bodyPr/>
          <a:lstStyle/>
          <a:p>
            <a:r>
              <a:rPr lang="en-GB" dirty="0"/>
              <a:t>Pen and Paper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5046663"/>
          </a:xfrm>
        </p:spPr>
        <p:txBody>
          <a:bodyPr/>
          <a:lstStyle/>
          <a:p>
            <a:r>
              <a:rPr lang="en-GB" dirty="0"/>
              <a:t>Spend the next 15 minutes mapping your network</a:t>
            </a:r>
          </a:p>
          <a:p>
            <a:endParaRPr lang="en-GB" dirty="0"/>
          </a:p>
        </p:txBody>
      </p:sp>
      <p:sp>
        <p:nvSpPr>
          <p:cNvPr id="4" name="Smiley Face 3"/>
          <p:cNvSpPr/>
          <p:nvPr/>
        </p:nvSpPr>
        <p:spPr>
          <a:xfrm>
            <a:off x="2438400" y="39751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8846" y="2715482"/>
            <a:ext cx="926672" cy="926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564" y="2561205"/>
            <a:ext cx="926672" cy="926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254" y="5403698"/>
            <a:ext cx="926672" cy="9266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582" y="5600272"/>
            <a:ext cx="926672" cy="9266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696" y="3886200"/>
            <a:ext cx="926672" cy="9266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696" y="2343792"/>
            <a:ext cx="926672" cy="9266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458" y="2157185"/>
            <a:ext cx="926672" cy="9266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148" y="3795561"/>
            <a:ext cx="1534952" cy="15349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94" y="5030567"/>
            <a:ext cx="926672" cy="9266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6410" y="3962828"/>
            <a:ext cx="926672" cy="9266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9498" y="2195517"/>
            <a:ext cx="926672" cy="92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9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Digital tools…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7699" y="1239749"/>
            <a:ext cx="8724901" cy="5331884"/>
          </a:xfrm>
        </p:spPr>
      </p:pic>
    </p:spTree>
    <p:extLst>
      <p:ext uri="{BB962C8B-B14F-4D97-AF65-F5344CB8AC3E}">
        <p14:creationId xmlns:p14="http://schemas.microsoft.com/office/powerpoint/2010/main" val="16004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0505"/>
            <a:ext cx="7073901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Funding network monitoring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5350" y="28971"/>
            <a:ext cx="3175000" cy="15875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9166" y="3534289"/>
            <a:ext cx="3402047" cy="1209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0079" y="3212058"/>
            <a:ext cx="3748813" cy="143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8200" y="5503321"/>
            <a:ext cx="4925618" cy="114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182" y="5542315"/>
            <a:ext cx="3146018" cy="11273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09964" y="5503321"/>
            <a:ext cx="3600450" cy="10687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614" y="3630241"/>
            <a:ext cx="4244970" cy="1017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501" y="1801832"/>
            <a:ext cx="7324599" cy="12207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11768" y="1914185"/>
            <a:ext cx="3651022" cy="132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687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569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Wingdings</vt:lpstr>
      <vt:lpstr>Office Theme</vt:lpstr>
      <vt:lpstr>[IEEC 2016]  International Enterprise Education Conference  Liverpool John Moore’s University 7-9 September</vt:lpstr>
      <vt:lpstr>    International partnerships – easier said than done without senior management support! </vt:lpstr>
      <vt:lpstr>EEUK MEMBER’S DISAPPOINTMENT TURNS TO INTERNATIONAL OPPORTUNITY</vt:lpstr>
      <vt:lpstr>SPACE Project with UdelaR, Uruguay</vt:lpstr>
      <vt:lpstr>Then brought 12 of them home with me…</vt:lpstr>
      <vt:lpstr>Let’s go old-school…</vt:lpstr>
      <vt:lpstr>Pen and Paper exercise</vt:lpstr>
      <vt:lpstr>Digital tools…</vt:lpstr>
      <vt:lpstr>Funding network monitoring</vt:lpstr>
      <vt:lpstr>Know your objectives</vt:lpstr>
      <vt:lpstr>Senior management support?</vt:lpstr>
      <vt:lpstr>IMPACT!</vt:lpstr>
      <vt:lpstr>Lessons learned</vt:lpstr>
      <vt:lpstr>Moving Forward</vt:lpstr>
      <vt:lpstr>Lízbeth Mariánn Zumárraga Avila - MSc Entrepreneurship 2013-14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[IEEC]  International Enterprise Education Conference 2016  Liverpool John Moore’s University</dc:title>
  <dc:creator>User</dc:creator>
  <cp:lastModifiedBy>User</cp:lastModifiedBy>
  <cp:revision>20</cp:revision>
  <dcterms:created xsi:type="dcterms:W3CDTF">2016-09-03T03:07:53Z</dcterms:created>
  <dcterms:modified xsi:type="dcterms:W3CDTF">2016-09-05T07:46:00Z</dcterms:modified>
</cp:coreProperties>
</file>