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9"/>
  </p:notesMasterIdLst>
  <p:handoutMasterIdLst>
    <p:handoutMasterId r:id="rId20"/>
  </p:handoutMasterIdLst>
  <p:sldIdLst>
    <p:sldId id="400" r:id="rId5"/>
    <p:sldId id="397" r:id="rId6"/>
    <p:sldId id="415" r:id="rId7"/>
    <p:sldId id="414" r:id="rId8"/>
    <p:sldId id="405" r:id="rId9"/>
    <p:sldId id="421" r:id="rId10"/>
    <p:sldId id="403" r:id="rId11"/>
    <p:sldId id="416" r:id="rId12"/>
    <p:sldId id="398" r:id="rId13"/>
    <p:sldId id="417" r:id="rId14"/>
    <p:sldId id="418" r:id="rId15"/>
    <p:sldId id="419" r:id="rId16"/>
    <p:sldId id="420" r:id="rId17"/>
    <p:sldId id="3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4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3E23C-C19A-6A43-85D5-7ADF994E73FE}" type="datetimeFigureOut">
              <a:rPr lang="en-US" smtClean="0"/>
              <a:t>04/09/2016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DC5CD-373E-D14C-838B-D53164665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56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700F5-466F-754B-98C7-30EA2AC6906D}" type="datetimeFigureOut">
              <a:rPr lang="en-US" smtClean="0"/>
              <a:t>04/09/2016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E92EA-27CC-9743-86D0-3AD3A497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6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04/09/2016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04/09/2016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04/09/2016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04/09/2016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04/09/2016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04/09/2016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04/09/2016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04/09/2016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04/09/2016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04/09/2016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04/09/2016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04/09/2016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32686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479" y="3621044"/>
            <a:ext cx="2245276" cy="1752600"/>
          </a:xfrm>
        </p:spPr>
        <p:txBody>
          <a:bodyPr>
            <a:normAutofit fontScale="70000" lnSpcReduction="20000"/>
          </a:bodyPr>
          <a:lstStyle/>
          <a:p>
            <a:pPr lvl="0" algn="l"/>
            <a:r>
              <a:rPr lang="en-GB" dirty="0"/>
              <a:t>International Institute for Creative Entrepreneurial Development (IICED), </a:t>
            </a:r>
            <a:r>
              <a:rPr lang="en-GB" dirty="0" smtClean="0"/>
              <a:t>UWTSD</a:t>
            </a:r>
            <a:endParaRPr lang="en-GB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212924" y="3621044"/>
            <a:ext cx="22452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GB" dirty="0"/>
              <a:t>Royal Society for the encouragement of Arts, Manufactures and Commerce (RSA)</a:t>
            </a:r>
          </a:p>
          <a:p>
            <a:endParaRPr lang="en-US" dirty="0"/>
          </a:p>
        </p:txBody>
      </p:sp>
      <p:pic>
        <p:nvPicPr>
          <p:cNvPr id="5" name="Picture 4" descr="RS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244" y="5132283"/>
            <a:ext cx="1946678" cy="1362675"/>
          </a:xfrm>
          <a:prstGeom prst="rect">
            <a:avLst/>
          </a:prstGeom>
        </p:spPr>
      </p:pic>
      <p:pic>
        <p:nvPicPr>
          <p:cNvPr id="6" name="Picture 5" descr="UWTSD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99" y="5472724"/>
            <a:ext cx="3102630" cy="108500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20878" y="3727549"/>
            <a:ext cx="0" cy="27335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46533" y="3727549"/>
            <a:ext cx="0" cy="27335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878" y="2340778"/>
            <a:ext cx="87643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Help! I 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need to assess Innovation and Creativity 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903621"/>
            <a:ext cx="8229600" cy="482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Andy </a:t>
            </a:r>
            <a:r>
              <a:rPr lang="en-US" sz="1800" dirty="0" err="1" smtClean="0"/>
              <a:t>Penaluna</a:t>
            </a:r>
            <a:r>
              <a:rPr lang="en-US" sz="1800" dirty="0" smtClean="0"/>
              <a:t>, Louise Drake &amp; Kathryn </a:t>
            </a:r>
            <a:r>
              <a:rPr lang="en-US" sz="1800" dirty="0" err="1" smtClean="0"/>
              <a:t>Penaluna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7236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70163" y="1293506"/>
            <a:ext cx="4019551" cy="4530351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If detailed and </a:t>
            </a:r>
            <a:r>
              <a:rPr lang="en-US" dirty="0" smtClean="0">
                <a:solidFill>
                  <a:srgbClr val="FF0000"/>
                </a:solidFill>
              </a:rPr>
              <a:t>predefined learning outcomes </a:t>
            </a:r>
            <a:r>
              <a:rPr lang="en-US" dirty="0" smtClean="0"/>
              <a:t>are used they test one ‘I’ – the ability to </a:t>
            </a:r>
            <a:r>
              <a:rPr lang="en-US" dirty="0" smtClean="0">
                <a:solidFill>
                  <a:srgbClr val="FF0000"/>
                </a:solidFill>
              </a:rPr>
              <a:t>‘Implement</a:t>
            </a:r>
            <a:r>
              <a:rPr lang="en-US" dirty="0" smtClean="0"/>
              <a:t>’… what is is needed to evaluate the other</a:t>
            </a:r>
            <a:r>
              <a:rPr lang="en-US" dirty="0"/>
              <a:t> </a:t>
            </a:r>
            <a:r>
              <a:rPr lang="en-US" dirty="0" smtClean="0"/>
              <a:t>‘I’ – </a:t>
            </a:r>
            <a:r>
              <a:rPr lang="en-US" dirty="0" smtClean="0">
                <a:solidFill>
                  <a:srgbClr val="FF0000"/>
                </a:solidFill>
              </a:rPr>
              <a:t>Innovation</a:t>
            </a:r>
            <a:r>
              <a:rPr lang="en-US" dirty="0" smtClean="0"/>
              <a:t>?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1892" y="508900"/>
            <a:ext cx="78187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4F81BD"/>
                </a:solidFill>
              </a:rPr>
              <a:t>‘I’ in assessment is for?</a:t>
            </a:r>
          </a:p>
          <a:p>
            <a:endParaRPr lang="en-US" dirty="0"/>
          </a:p>
        </p:txBody>
      </p:sp>
      <p:pic>
        <p:nvPicPr>
          <p:cNvPr id="2" name="Picture 1" descr="Screen Shot 2016-09-03 at 13.15.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263" y="1601935"/>
            <a:ext cx="2988337" cy="3913494"/>
          </a:xfrm>
          <a:prstGeom prst="rect">
            <a:avLst/>
          </a:prstGeom>
        </p:spPr>
      </p:pic>
      <p:pic>
        <p:nvPicPr>
          <p:cNvPr id="3" name="Picture 2" descr="EU 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92" y="5414846"/>
            <a:ext cx="1179129" cy="818021"/>
          </a:xfrm>
          <a:prstGeom prst="rect">
            <a:avLst/>
          </a:prstGeom>
        </p:spPr>
      </p:pic>
      <p:pic>
        <p:nvPicPr>
          <p:cNvPr id="4" name="Picture 3" descr="oecd_logo 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582" y="5443534"/>
            <a:ext cx="2070396" cy="7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3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52845" y="486490"/>
            <a:ext cx="83609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4F81BD"/>
                </a:solidFill>
              </a:rPr>
              <a:t>Making distinction between the two I’s</a:t>
            </a:r>
            <a:endParaRPr lang="en-US" sz="3200" i="1" dirty="0">
              <a:solidFill>
                <a:srgbClr val="4F81B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535" y="1412686"/>
            <a:ext cx="280029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Implementation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0"/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oing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things that are determined by others and matching against their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expectations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2776" y="1412686"/>
            <a:ext cx="39756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Innovation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0"/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roducing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multiple and varied solutions that respond to change and often surprise</a:t>
            </a:r>
          </a:p>
        </p:txBody>
      </p:sp>
      <p:pic>
        <p:nvPicPr>
          <p:cNvPr id="8" name="Picture 7" descr="Vet_logo_6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921" y="5264509"/>
            <a:ext cx="3809165" cy="584072"/>
          </a:xfrm>
          <a:prstGeom prst="rect">
            <a:avLst/>
          </a:prstGeom>
        </p:spPr>
      </p:pic>
      <p:pic>
        <p:nvPicPr>
          <p:cNvPr id="3" name="Picture 2" descr="360-logo_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660" y="5418974"/>
            <a:ext cx="1248138" cy="93610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751983" y="1619472"/>
            <a:ext cx="0" cy="42291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52845" y="486490"/>
            <a:ext cx="83609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4F81BD"/>
                </a:solidFill>
              </a:rPr>
              <a:t>Making distinction between the two I’s</a:t>
            </a:r>
            <a:endParaRPr lang="en-US" sz="3200" i="1" dirty="0">
              <a:solidFill>
                <a:srgbClr val="4F81B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535" y="1412686"/>
            <a:ext cx="28002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Implementation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0"/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GB" sz="2800" dirty="0">
                <a:solidFill>
                  <a:srgbClr val="7F7F7F"/>
                </a:solidFill>
              </a:rPr>
              <a:t>Can the student come up with a good idea? </a:t>
            </a:r>
            <a:endParaRPr lang="en-GB" sz="2800" dirty="0" smtClean="0">
              <a:solidFill>
                <a:srgbClr val="7F7F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9633" y="1412686"/>
            <a:ext cx="370745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Innovation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0"/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GB" sz="2800" dirty="0">
                <a:solidFill>
                  <a:srgbClr val="7F7F7F"/>
                </a:solidFill>
              </a:rPr>
              <a:t>Can the student come up with multiple ideas that respond to changing circumstances? </a:t>
            </a:r>
          </a:p>
        </p:txBody>
      </p:sp>
      <p:pic>
        <p:nvPicPr>
          <p:cNvPr id="8" name="Picture 7" descr="Vet_logo_6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921" y="5264509"/>
            <a:ext cx="3809165" cy="584072"/>
          </a:xfrm>
          <a:prstGeom prst="rect">
            <a:avLst/>
          </a:prstGeom>
        </p:spPr>
      </p:pic>
      <p:pic>
        <p:nvPicPr>
          <p:cNvPr id="3" name="Picture 2" descr="360-logo_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660" y="5418974"/>
            <a:ext cx="1248138" cy="9361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751983" y="1619472"/>
            <a:ext cx="0" cy="42291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46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52845" y="486490"/>
            <a:ext cx="83609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4F81BD"/>
                </a:solidFill>
              </a:rPr>
              <a:t>Making distinction between the two I’s</a:t>
            </a:r>
            <a:endParaRPr lang="en-US" sz="3200" i="1" dirty="0">
              <a:solidFill>
                <a:srgbClr val="4F81B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535" y="1412686"/>
            <a:ext cx="28002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Implementation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0"/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GB" sz="2800" dirty="0">
                <a:solidFill>
                  <a:srgbClr val="7F7F7F"/>
                </a:solidFill>
              </a:rPr>
              <a:t>Can the solution be easily compared and contrasted to previous work and understandings?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9633" y="1412686"/>
            <a:ext cx="370745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Innovation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0"/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GB" sz="2800" dirty="0">
                <a:solidFill>
                  <a:srgbClr val="7F7F7F"/>
                </a:solidFill>
              </a:rPr>
              <a:t>Does the solution offer new insights and potentially challenge accepted understandings? </a:t>
            </a:r>
          </a:p>
        </p:txBody>
      </p:sp>
      <p:pic>
        <p:nvPicPr>
          <p:cNvPr id="8" name="Picture 7" descr="Vet_logo_6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921" y="5264509"/>
            <a:ext cx="3809165" cy="584072"/>
          </a:xfrm>
          <a:prstGeom prst="rect">
            <a:avLst/>
          </a:prstGeom>
        </p:spPr>
      </p:pic>
      <p:pic>
        <p:nvPicPr>
          <p:cNvPr id="3" name="Picture 2" descr="360-logo_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660" y="5418974"/>
            <a:ext cx="1248138" cy="9361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751983" y="1619472"/>
            <a:ext cx="0" cy="42291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51582"/>
            <a:ext cx="9144000" cy="1077218"/>
          </a:xfrm>
          <a:prstGeom prst="rect">
            <a:avLst/>
          </a:prstGeom>
          <a:solidFill>
            <a:schemeClr val="tx2">
              <a:lumMod val="60000"/>
              <a:lumOff val="40000"/>
              <a:alpha val="5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93960"/>
            <a:ext cx="819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Creative Mindsets. Entrepreneurial </a:t>
            </a:r>
            <a:r>
              <a:rPr lang="en-US" sz="2400" b="1" dirty="0" smtClean="0"/>
              <a:t>Futures –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EXTRA EXTRA READ IT ALL ABOUT IT…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1215255"/>
            <a:ext cx="77633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Penaluna</a:t>
            </a:r>
            <a:r>
              <a:rPr lang="en-GB" sz="1600" dirty="0"/>
              <a:t>, A. and </a:t>
            </a:r>
            <a:r>
              <a:rPr lang="en-GB" sz="1600" dirty="0" err="1"/>
              <a:t>Penaluna</a:t>
            </a:r>
            <a:r>
              <a:rPr lang="en-GB" sz="1600" dirty="0"/>
              <a:t>, K. </a:t>
            </a:r>
            <a:r>
              <a:rPr lang="en-GB" sz="1600" dirty="0" smtClean="0"/>
              <a:t>2015</a:t>
            </a:r>
            <a:r>
              <a:rPr lang="en-GB" sz="1600" dirty="0"/>
              <a:t>.</a:t>
            </a:r>
            <a:r>
              <a:rPr lang="en-GB" sz="1600" dirty="0" smtClean="0"/>
              <a:t> </a:t>
            </a:r>
            <a:r>
              <a:rPr lang="en-GB" sz="1600" i="1" dirty="0"/>
              <a:t>Entrepreneurial Education in Practice, Part, 2 – Building Motivations and Competencies</a:t>
            </a:r>
            <a:r>
              <a:rPr lang="en-GB" sz="1600" dirty="0"/>
              <a:t>, Entrepreneurship 360 Thematic Paper, Organisation for Economic Co-operation and Development (</a:t>
            </a:r>
            <a:r>
              <a:rPr lang="en-GB" sz="1600" dirty="0" smtClean="0"/>
              <a:t>OECD) </a:t>
            </a:r>
            <a:r>
              <a:rPr lang="en-GB" sz="1600" dirty="0"/>
              <a:t>and the European Commission (DG Education and Culture).</a:t>
            </a:r>
          </a:p>
          <a:p>
            <a:endParaRPr lang="en-GB" sz="1600" dirty="0"/>
          </a:p>
          <a:p>
            <a:r>
              <a:rPr lang="en-GB" sz="1600" dirty="0" err="1" smtClean="0"/>
              <a:t>Penaluna</a:t>
            </a:r>
            <a:r>
              <a:rPr lang="en-GB" sz="1600" dirty="0"/>
              <a:t>, A., </a:t>
            </a:r>
            <a:r>
              <a:rPr lang="en-GB" sz="1600" dirty="0" err="1"/>
              <a:t>Penaluna</a:t>
            </a:r>
            <a:r>
              <a:rPr lang="en-GB" sz="1600" dirty="0"/>
              <a:t>, K and </a:t>
            </a:r>
            <a:r>
              <a:rPr lang="en-GB" sz="1600" dirty="0" err="1"/>
              <a:t>Diago</a:t>
            </a:r>
            <a:r>
              <a:rPr lang="en-GB" sz="1600" dirty="0"/>
              <a:t>, I</a:t>
            </a:r>
            <a:r>
              <a:rPr lang="en-GB" sz="1600" dirty="0" smtClean="0"/>
              <a:t>., 2014. </a:t>
            </a:r>
            <a:r>
              <a:rPr lang="en-GB" sz="1600" i="1" dirty="0"/>
              <a:t>The Role of Creativity in Entrepreneurship Education</a:t>
            </a:r>
            <a:r>
              <a:rPr lang="en-GB" sz="1600" dirty="0"/>
              <a:t>. Chapter 13,  “Handbook of Research on Entrepreneurship and Creativity” Sternberg, R &amp; Krauss, G. (</a:t>
            </a:r>
            <a:r>
              <a:rPr lang="en-GB" sz="1600" dirty="0" err="1"/>
              <a:t>Eds</a:t>
            </a:r>
            <a:r>
              <a:rPr lang="en-GB" sz="1600" dirty="0"/>
              <a:t>)  Cheltenham / Northampton MA: Edward Elgar Publishing Limited </a:t>
            </a:r>
            <a:endParaRPr lang="en-GB" sz="1600" dirty="0" smtClean="0"/>
          </a:p>
          <a:p>
            <a:endParaRPr lang="en-GB" sz="1600" dirty="0"/>
          </a:p>
          <a:p>
            <a:r>
              <a:rPr lang="en-GB" sz="1600" dirty="0" err="1"/>
              <a:t>Penaluna</a:t>
            </a:r>
            <a:r>
              <a:rPr lang="en-GB" sz="1600" dirty="0"/>
              <a:t>, K. </a:t>
            </a:r>
            <a:r>
              <a:rPr lang="en-GB" sz="1600" dirty="0" err="1"/>
              <a:t>Penaluna</a:t>
            </a:r>
            <a:r>
              <a:rPr lang="en-GB" sz="1600" dirty="0"/>
              <a:t>, A., </a:t>
            </a:r>
            <a:r>
              <a:rPr lang="en-GB" sz="1600" dirty="0" err="1"/>
              <a:t>Usei</a:t>
            </a:r>
            <a:r>
              <a:rPr lang="en-GB" sz="1600" dirty="0"/>
              <a:t>, C. and Griffiths, D. 2015. </a:t>
            </a:r>
            <a:r>
              <a:rPr lang="en-GB" sz="1600" i="1" dirty="0"/>
              <a:t>Enterprise Education Needs Enterprising Educators: A Case Study on Teacher Training Provision</a:t>
            </a:r>
            <a:r>
              <a:rPr lang="en-GB" sz="1600" dirty="0"/>
              <a:t>, Education +Training, Emerald, </a:t>
            </a:r>
            <a:r>
              <a:rPr lang="en-GB" sz="1600" dirty="0" err="1"/>
              <a:t>Vol</a:t>
            </a:r>
            <a:r>
              <a:rPr lang="en-GB" sz="1600" dirty="0"/>
              <a:t> 57, 8/9, 948-963</a:t>
            </a:r>
          </a:p>
          <a:p>
            <a:endParaRPr lang="en-GB" sz="1600" dirty="0"/>
          </a:p>
          <a:p>
            <a:r>
              <a:rPr lang="en-US" sz="1600" dirty="0" err="1"/>
              <a:t>Penaluna</a:t>
            </a:r>
            <a:r>
              <a:rPr lang="en-US" sz="1600" dirty="0"/>
              <a:t> K., </a:t>
            </a:r>
            <a:r>
              <a:rPr lang="en-US" sz="1600" dirty="0" err="1"/>
              <a:t>Penaluna</a:t>
            </a:r>
            <a:r>
              <a:rPr lang="en-US" sz="1600" dirty="0"/>
              <a:t> A., Jones C. and </a:t>
            </a:r>
            <a:r>
              <a:rPr lang="en-US" sz="1600" dirty="0" err="1"/>
              <a:t>Matlay</a:t>
            </a:r>
            <a:r>
              <a:rPr lang="en-US" sz="1600" dirty="0"/>
              <a:t> H., 2014. </a:t>
            </a:r>
            <a:r>
              <a:rPr lang="en-US" sz="1600" i="1" dirty="0"/>
              <a:t>When did you last predict a good idea? Exploring the case of assessing creativity through learning outcomes</a:t>
            </a:r>
            <a:r>
              <a:rPr lang="en-US" sz="1600" dirty="0"/>
              <a:t>. </a:t>
            </a:r>
            <a:r>
              <a:rPr lang="en-US" sz="1600" i="1" dirty="0"/>
              <a:t>Industry &amp; Higher Education</a:t>
            </a:r>
            <a:r>
              <a:rPr lang="en-US" sz="1600" dirty="0"/>
              <a:t>, Vol. 28, No 6, December 2014, pp. 399-410.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199" y="5637927"/>
            <a:ext cx="8302899" cy="1077218"/>
          </a:xfrm>
          <a:prstGeom prst="rect">
            <a:avLst/>
          </a:prstGeom>
          <a:effectLst>
            <a:glow rad="419100">
              <a:srgbClr val="660066">
                <a:alpha val="3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30200"/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How education </a:t>
            </a:r>
            <a:r>
              <a:rPr lang="en-US" sz="3200" b="1" dirty="0" smtClean="0">
                <a:solidFill>
                  <a:srgbClr val="FFFFFF"/>
                </a:solidFill>
              </a:rPr>
              <a:t>can build creative and</a:t>
            </a:r>
          </a:p>
          <a:p>
            <a:r>
              <a:rPr lang="en-US" sz="3200" b="1" dirty="0" smtClean="0">
                <a:solidFill>
                  <a:srgbClr val="FFFFFF"/>
                </a:solidFill>
              </a:rPr>
              <a:t>entrepreneurial mindsets</a:t>
            </a:r>
            <a:endParaRPr lang="en-US" sz="32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7623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557213" y="459828"/>
            <a:ext cx="8586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rgbClr val="D2533C"/>
                </a:solidFill>
              </a:rPr>
              <a:t>Did you know that:</a:t>
            </a:r>
            <a:endParaRPr lang="en-GB" sz="3600" dirty="0">
              <a:solidFill>
                <a:srgbClr val="D2533C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22448" y="1444041"/>
            <a:ext cx="320174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dirty="0" smtClean="0"/>
              <a:t>Your </a:t>
            </a:r>
            <a:r>
              <a:rPr lang="en-GB" dirty="0"/>
              <a:t>brain works differently when solving problems creatively?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Cognitive styles =</a:t>
            </a:r>
          </a:p>
          <a:p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Insight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Analytic</a:t>
            </a:r>
          </a:p>
          <a:p>
            <a:pPr eaLnBrk="1" hangingPunct="1"/>
            <a:endParaRPr lang="en-GB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9748" y="5530741"/>
            <a:ext cx="3470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Image </a:t>
            </a:r>
            <a:r>
              <a:rPr lang="en-US" sz="1600" dirty="0"/>
              <a:t>c</a:t>
            </a:r>
            <a:r>
              <a:rPr lang="en-US" sz="1600" dirty="0" smtClean="0"/>
              <a:t>ourtesy of John </a:t>
            </a:r>
            <a:r>
              <a:rPr lang="en-US" sz="1600" dirty="0" err="1" smtClean="0"/>
              <a:t>Kounios</a:t>
            </a:r>
            <a:r>
              <a:rPr lang="en-US" sz="1600" dirty="0"/>
              <a:t> </a:t>
            </a:r>
            <a:r>
              <a:rPr lang="en-US" sz="1600" dirty="0" smtClean="0"/>
              <a:t>- Drexel and UWTSD ‘Learning for Innovation Week’</a:t>
            </a:r>
            <a:endParaRPr lang="en-US" sz="1600" dirty="0"/>
          </a:p>
        </p:txBody>
      </p:sp>
      <p:pic>
        <p:nvPicPr>
          <p:cNvPr id="7" name="Picture 6" descr="drexel_UWTSD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86" y="5348205"/>
            <a:ext cx="1780162" cy="1272816"/>
          </a:xfrm>
          <a:prstGeom prst="rect">
            <a:avLst/>
          </a:prstGeom>
        </p:spPr>
      </p:pic>
      <p:pic>
        <p:nvPicPr>
          <p:cNvPr id="3" name="Picture 2" descr="Screen Shot 2016-06-18 at 09.58.2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" y="1422522"/>
            <a:ext cx="5023186" cy="40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3vT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448"/>
            <a:ext cx="9144000" cy="5749290"/>
          </a:xfrm>
          <a:prstGeom prst="rect">
            <a:avLst/>
          </a:prstGeom>
        </p:spPr>
      </p:pic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557213" y="699468"/>
            <a:ext cx="8586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chemeClr val="bg1"/>
                </a:solidFill>
              </a:rPr>
              <a:t>You know that feeling: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0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557213" y="459828"/>
            <a:ext cx="8586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rgbClr val="D2533C"/>
                </a:solidFill>
              </a:rPr>
              <a:t>Did you know that:</a:t>
            </a:r>
            <a:endParaRPr lang="en-GB" sz="3600" dirty="0">
              <a:solidFill>
                <a:srgbClr val="D2533C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22448" y="1444041"/>
            <a:ext cx="320174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dirty="0"/>
              <a:t>That recognition and reward mechanisms may significantly impact on your learners’ capacity to develop such brain power? </a:t>
            </a:r>
          </a:p>
          <a:p>
            <a:pPr eaLnBrk="1" hangingPunct="1"/>
            <a:endParaRPr lang="en-GB" dirty="0" smtClean="0">
              <a:solidFill>
                <a:srgbClr val="660066"/>
              </a:solidFill>
            </a:endParaRPr>
          </a:p>
          <a:p>
            <a:pPr eaLnBrk="1" hangingPunct="1"/>
            <a:r>
              <a:rPr lang="en-GB" dirty="0" smtClean="0">
                <a:solidFill>
                  <a:srgbClr val="FF0000"/>
                </a:solidFill>
              </a:rPr>
              <a:t>So assessment matters!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6-06-18 at 10.16.3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" y="1422522"/>
            <a:ext cx="5023186" cy="3925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9748" y="5530741"/>
            <a:ext cx="3470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Image </a:t>
            </a:r>
            <a:r>
              <a:rPr lang="en-US" sz="1600" dirty="0"/>
              <a:t>c</a:t>
            </a:r>
            <a:r>
              <a:rPr lang="en-US" sz="1600" dirty="0" smtClean="0"/>
              <a:t>ourtesy of John </a:t>
            </a:r>
            <a:r>
              <a:rPr lang="en-US" sz="1600" dirty="0" err="1" smtClean="0"/>
              <a:t>Kounios</a:t>
            </a:r>
            <a:r>
              <a:rPr lang="en-US" sz="1600" dirty="0"/>
              <a:t> </a:t>
            </a:r>
            <a:r>
              <a:rPr lang="en-US" sz="1600" dirty="0" smtClean="0"/>
              <a:t>- Drexel and UWTSD ‘Learning for Innovation Week’</a:t>
            </a:r>
            <a:endParaRPr lang="en-US" sz="1600" dirty="0"/>
          </a:p>
        </p:txBody>
      </p:sp>
      <p:pic>
        <p:nvPicPr>
          <p:cNvPr id="7" name="Picture 6" descr="drexel_UWTSD_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86" y="5348205"/>
            <a:ext cx="1780162" cy="12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8336" y="6084004"/>
            <a:ext cx="4212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6148776"/>
            <a:ext cx="61206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Image 1" descr="C:\Users\RB\Desktop\UNITAR SENSIBILISATION\For Rachâa\UNITAR Logos\UN_UNITAR Black Blu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6320445"/>
            <a:ext cx="2198303" cy="3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Logo RAD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1652" y="6320445"/>
            <a:ext cx="554644" cy="42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9075" y="5919663"/>
            <a:ext cx="62646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 smtClean="0"/>
          </a:p>
          <a:p>
            <a:endParaRPr lang="fr-CH" dirty="0"/>
          </a:p>
          <a:p>
            <a:endParaRPr lang="en-GB" dirty="0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604838" y="450250"/>
            <a:ext cx="69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solidFill>
                  <a:srgbClr val="376092"/>
                </a:solidFill>
                <a:latin typeface="Microsoft Tai Le"/>
                <a:cs typeface="Microsoft Tai Le"/>
              </a:rPr>
              <a:t>Understanding  creative thinking</a:t>
            </a:r>
            <a:endParaRPr lang="en-GB" dirty="0">
              <a:solidFill>
                <a:srgbClr val="376092"/>
              </a:solidFill>
              <a:latin typeface="Microsoft Tai Le"/>
              <a:cs typeface="Microsoft Tai Le"/>
            </a:endParaRPr>
          </a:p>
        </p:txBody>
      </p:sp>
      <p:pic>
        <p:nvPicPr>
          <p:cNvPr id="2" name="Picture 1" descr="Screen Shot 2016-06-18 at 09.54.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8" y="1061643"/>
            <a:ext cx="7892824" cy="5258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838" y="6453336"/>
            <a:ext cx="8230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Extract Courtesy of John </a:t>
            </a:r>
            <a:r>
              <a:rPr lang="en-US" sz="1600" dirty="0" err="1" smtClean="0"/>
              <a:t>Kounios</a:t>
            </a:r>
            <a:r>
              <a:rPr lang="en-US" sz="1600" dirty="0"/>
              <a:t> </a:t>
            </a:r>
            <a:r>
              <a:rPr lang="en-US" sz="1600" dirty="0" smtClean="0"/>
              <a:t>- Drexel and UWTSD ‘Learning for Innovation Week’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195365" y="3686724"/>
            <a:ext cx="2772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glow rad="139700">
                    <a:schemeClr val="bg1">
                      <a:alpha val="87000"/>
                    </a:schemeClr>
                  </a:glow>
                </a:effectLst>
              </a:rPr>
              <a:t>DOG</a:t>
            </a:r>
            <a:endParaRPr lang="en-US" sz="6000" b="1" dirty="0">
              <a:solidFill>
                <a:srgbClr val="FF0000"/>
              </a:solidFill>
              <a:effectLst>
                <a:glow rad="139700">
                  <a:schemeClr val="bg1">
                    <a:alpha val="87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72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8336" y="6084004"/>
            <a:ext cx="4212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6148776"/>
            <a:ext cx="61206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604838" y="450250"/>
            <a:ext cx="69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solidFill>
                  <a:srgbClr val="376092"/>
                </a:solidFill>
                <a:latin typeface="Microsoft Tai Le"/>
                <a:cs typeface="Microsoft Tai Le"/>
              </a:rPr>
              <a:t>Understanding  creative thinking</a:t>
            </a:r>
            <a:endParaRPr lang="en-GB" dirty="0">
              <a:solidFill>
                <a:srgbClr val="376092"/>
              </a:solidFill>
              <a:latin typeface="Microsoft Tai Le"/>
              <a:cs typeface="Microsoft Tai Le"/>
            </a:endParaRPr>
          </a:p>
        </p:txBody>
      </p:sp>
      <p:pic>
        <p:nvPicPr>
          <p:cNvPr id="6" name="Picture 5" descr="lion-fr-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" y="1556656"/>
            <a:ext cx="3477305" cy="4573753"/>
          </a:xfrm>
          <a:prstGeom prst="rect">
            <a:avLst/>
          </a:prstGeom>
        </p:spPr>
      </p:pic>
      <p:pic>
        <p:nvPicPr>
          <p:cNvPr id="7" name="Picture 6" descr="lion-rear-sh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701" y="1556656"/>
            <a:ext cx="3876153" cy="452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5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8336" y="6084004"/>
            <a:ext cx="4212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Image 1" descr="C:\Users\RB\Desktop\UNITAR SENSIBILISATION\For Rachâa\UNITAR Logos\UN_UNITAR Black 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6320445"/>
            <a:ext cx="2198303" cy="3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Logo RAD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1652" y="6320445"/>
            <a:ext cx="554644" cy="42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9075" y="5919663"/>
            <a:ext cx="62646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 smtClean="0"/>
          </a:p>
          <a:p>
            <a:endParaRPr lang="fr-CH" dirty="0"/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2684" y="6320446"/>
            <a:ext cx="3040444" cy="46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22"/>
          <p:cNvSpPr txBox="1">
            <a:spLocks noChangeArrowheads="1"/>
          </p:cNvSpPr>
          <p:nvPr/>
        </p:nvSpPr>
        <p:spPr bwMode="auto">
          <a:xfrm>
            <a:off x="323528" y="6596063"/>
            <a:ext cx="2362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100" dirty="0" err="1"/>
              <a:t>Penaluna</a:t>
            </a:r>
            <a:r>
              <a:rPr lang="en-US" sz="1100" dirty="0"/>
              <a:t> &amp; </a:t>
            </a:r>
            <a:r>
              <a:rPr lang="en-US" sz="1100" dirty="0" err="1"/>
              <a:t>Penaluna</a:t>
            </a:r>
            <a:r>
              <a:rPr lang="en-US" sz="1100" dirty="0"/>
              <a:t> </a:t>
            </a:r>
            <a:r>
              <a:rPr lang="en-US" sz="1100" dirty="0" smtClean="0"/>
              <a:t>2009</a:t>
            </a:r>
            <a:endParaRPr lang="en-US" sz="1100" dirty="0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467544" y="450250"/>
            <a:ext cx="69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solidFill>
                  <a:srgbClr val="376092"/>
                </a:solidFill>
                <a:latin typeface="Microsoft Tai Le"/>
                <a:cs typeface="Microsoft Tai Le"/>
              </a:rPr>
              <a:t>The innovative thinking brain structure</a:t>
            </a:r>
            <a:endParaRPr lang="en-GB" dirty="0">
              <a:solidFill>
                <a:srgbClr val="376092"/>
              </a:solidFill>
              <a:latin typeface="Microsoft Tai Le"/>
              <a:cs typeface="Microsoft Tai Le"/>
            </a:endParaRP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539552" y="1052736"/>
            <a:ext cx="6973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dirty="0"/>
              <a:t>Key point – Developing synapse potential through learning</a:t>
            </a:r>
          </a:p>
        </p:txBody>
      </p:sp>
      <p:sp>
        <p:nvSpPr>
          <p:cNvPr id="78" name="TextBox 7"/>
          <p:cNvSpPr txBox="1">
            <a:spLocks noChangeArrowheads="1"/>
          </p:cNvSpPr>
          <p:nvPr/>
        </p:nvSpPr>
        <p:spPr bwMode="auto">
          <a:xfrm>
            <a:off x="1002717" y="5470049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 dirty="0"/>
              <a:t>Left </a:t>
            </a:r>
            <a:r>
              <a:rPr lang="en-US" sz="1800" dirty="0" smtClean="0"/>
              <a:t>Cortex</a:t>
            </a:r>
          </a:p>
          <a:p>
            <a:pPr algn="ctr"/>
            <a:r>
              <a:rPr lang="en-US" sz="1800" dirty="0" smtClean="0"/>
              <a:t>dominance</a:t>
            </a:r>
            <a:endParaRPr lang="en-US" sz="1800" dirty="0"/>
          </a:p>
        </p:txBody>
      </p:sp>
      <p:sp>
        <p:nvSpPr>
          <p:cNvPr id="79" name="TextBox 8"/>
          <p:cNvSpPr txBox="1">
            <a:spLocks noChangeArrowheads="1"/>
          </p:cNvSpPr>
          <p:nvPr/>
        </p:nvSpPr>
        <p:spPr bwMode="auto">
          <a:xfrm>
            <a:off x="3523667" y="5397024"/>
            <a:ext cx="2514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 dirty="0"/>
              <a:t>Right </a:t>
            </a:r>
            <a:r>
              <a:rPr lang="en-US" sz="1800" dirty="0" smtClean="0"/>
              <a:t>Cortex</a:t>
            </a:r>
          </a:p>
          <a:p>
            <a:pPr algn="ctr"/>
            <a:r>
              <a:rPr lang="en-US" sz="1800" dirty="0" smtClean="0"/>
              <a:t>dominance</a:t>
            </a:r>
            <a:endParaRPr lang="en-US" sz="1800" dirty="0"/>
          </a:p>
          <a:p>
            <a:pPr algn="ctr"/>
            <a:endParaRPr lang="en-US" sz="1800" dirty="0"/>
          </a:p>
        </p:txBody>
      </p:sp>
      <p:sp>
        <p:nvSpPr>
          <p:cNvPr id="80" name="TextBox 6"/>
          <p:cNvSpPr txBox="1">
            <a:spLocks noChangeArrowheads="1"/>
          </p:cNvSpPr>
          <p:nvPr/>
        </p:nvSpPr>
        <p:spPr bwMode="auto">
          <a:xfrm>
            <a:off x="6516216" y="5517232"/>
            <a:ext cx="23762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000" i="1" dirty="0"/>
              <a:t>Micro molecular structure images courtesy of Mark Jung </a:t>
            </a:r>
            <a:r>
              <a:rPr lang="en-US" sz="1000" i="1" dirty="0" err="1"/>
              <a:t>Beeman</a:t>
            </a:r>
            <a:r>
              <a:rPr lang="en-US" sz="1000" i="1" dirty="0"/>
              <a:t> and John </a:t>
            </a:r>
            <a:r>
              <a:rPr lang="en-US" sz="1000" i="1" dirty="0" err="1"/>
              <a:t>Kounios</a:t>
            </a:r>
            <a:r>
              <a:rPr lang="en-US" sz="1000" i="1" dirty="0"/>
              <a:t>, Mid Western and Drexel Universities</a:t>
            </a:r>
          </a:p>
        </p:txBody>
      </p:sp>
      <p:pic>
        <p:nvPicPr>
          <p:cNvPr id="81" name="Picture 9" descr="GolgiStainedPyramidalCel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003" y="2865908"/>
            <a:ext cx="30241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"/>
          <p:cNvSpPr txBox="1">
            <a:spLocks noChangeArrowheads="1"/>
          </p:cNvSpPr>
          <p:nvPr/>
        </p:nvSpPr>
        <p:spPr bwMode="auto">
          <a:xfrm>
            <a:off x="6516216" y="1949931"/>
            <a:ext cx="2627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Detail of Pyramid neuron from the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amygdala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/ hippocampus</a:t>
            </a:r>
          </a:p>
        </p:txBody>
      </p:sp>
      <p:sp>
        <p:nvSpPr>
          <p:cNvPr id="8" name="Freeform 7"/>
          <p:cNvSpPr/>
          <p:nvPr/>
        </p:nvSpPr>
        <p:spPr>
          <a:xfrm>
            <a:off x="1224681" y="3844336"/>
            <a:ext cx="188597" cy="1100001"/>
          </a:xfrm>
          <a:custGeom>
            <a:avLst/>
            <a:gdLst>
              <a:gd name="connsiteX0" fmla="*/ 0 w 188597"/>
              <a:gd name="connsiteY0" fmla="*/ 1100001 h 1100001"/>
              <a:gd name="connsiteX1" fmla="*/ 0 w 188597"/>
              <a:gd name="connsiteY1" fmla="*/ 1100001 h 1100001"/>
              <a:gd name="connsiteX2" fmla="*/ 22679 w 188597"/>
              <a:gd name="connsiteY2" fmla="*/ 907218 h 1100001"/>
              <a:gd name="connsiteX3" fmla="*/ 68038 w 188597"/>
              <a:gd name="connsiteY3" fmla="*/ 816496 h 1100001"/>
              <a:gd name="connsiteX4" fmla="*/ 136075 w 188597"/>
              <a:gd name="connsiteY4" fmla="*/ 725774 h 1100001"/>
              <a:gd name="connsiteX5" fmla="*/ 158755 w 188597"/>
              <a:gd name="connsiteY5" fmla="*/ 691753 h 1100001"/>
              <a:gd name="connsiteX6" fmla="*/ 181434 w 188597"/>
              <a:gd name="connsiteY6" fmla="*/ 272165 h 1100001"/>
              <a:gd name="connsiteX7" fmla="*/ 181434 w 188597"/>
              <a:gd name="connsiteY7" fmla="*/ 283505 h 1100001"/>
              <a:gd name="connsiteX8" fmla="*/ 158755 w 188597"/>
              <a:gd name="connsiteY8" fmla="*/ 158763 h 1100001"/>
              <a:gd name="connsiteX9" fmla="*/ 147415 w 188597"/>
              <a:gd name="connsiteY9" fmla="*/ 113402 h 1100001"/>
              <a:gd name="connsiteX10" fmla="*/ 124736 w 188597"/>
              <a:gd name="connsiteY10" fmla="*/ 90721 h 1100001"/>
              <a:gd name="connsiteX11" fmla="*/ 102057 w 188597"/>
              <a:gd name="connsiteY11" fmla="*/ 45361 h 1100001"/>
              <a:gd name="connsiteX12" fmla="*/ 68038 w 188597"/>
              <a:gd name="connsiteY12" fmla="*/ 0 h 1100001"/>
              <a:gd name="connsiteX13" fmla="*/ 68038 w 188597"/>
              <a:gd name="connsiteY13" fmla="*/ 0 h 110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597" h="1100001">
                <a:moveTo>
                  <a:pt x="0" y="1100001"/>
                </a:moveTo>
                <a:lnTo>
                  <a:pt x="0" y="1100001"/>
                </a:lnTo>
                <a:cubicBezTo>
                  <a:pt x="3731" y="1047758"/>
                  <a:pt x="-3533" y="964886"/>
                  <a:pt x="22679" y="907218"/>
                </a:cubicBezTo>
                <a:cubicBezTo>
                  <a:pt x="36669" y="876439"/>
                  <a:pt x="44132" y="840404"/>
                  <a:pt x="68038" y="816496"/>
                </a:cubicBezTo>
                <a:cubicBezTo>
                  <a:pt x="109991" y="774539"/>
                  <a:pt x="84785" y="802712"/>
                  <a:pt x="136075" y="725774"/>
                </a:cubicBezTo>
                <a:lnTo>
                  <a:pt x="158755" y="691753"/>
                </a:lnTo>
                <a:cubicBezTo>
                  <a:pt x="208020" y="494682"/>
                  <a:pt x="181434" y="632203"/>
                  <a:pt x="181434" y="272165"/>
                </a:cubicBezTo>
                <a:lnTo>
                  <a:pt x="181434" y="283505"/>
                </a:lnTo>
                <a:cubicBezTo>
                  <a:pt x="173874" y="241924"/>
                  <a:pt x="167043" y="200205"/>
                  <a:pt x="158755" y="158763"/>
                </a:cubicBezTo>
                <a:cubicBezTo>
                  <a:pt x="155699" y="143480"/>
                  <a:pt x="154385" y="127342"/>
                  <a:pt x="147415" y="113402"/>
                </a:cubicBezTo>
                <a:cubicBezTo>
                  <a:pt x="142634" y="103839"/>
                  <a:pt x="130666" y="99617"/>
                  <a:pt x="124736" y="90721"/>
                </a:cubicBezTo>
                <a:cubicBezTo>
                  <a:pt x="115359" y="76655"/>
                  <a:pt x="110444" y="60038"/>
                  <a:pt x="102057" y="45361"/>
                </a:cubicBezTo>
                <a:cubicBezTo>
                  <a:pt x="84961" y="15442"/>
                  <a:pt x="85661" y="17624"/>
                  <a:pt x="68038" y="0"/>
                </a:cubicBezTo>
                <a:lnTo>
                  <a:pt x="68038" y="0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1" name="Picture 5" descr="Picture 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089" y="1513111"/>
            <a:ext cx="60960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21"/>
          <p:cNvSpPr/>
          <p:nvPr/>
        </p:nvSpPr>
        <p:spPr>
          <a:xfrm>
            <a:off x="1173811" y="2036881"/>
            <a:ext cx="323732" cy="3187121"/>
          </a:xfrm>
          <a:custGeom>
            <a:avLst/>
            <a:gdLst>
              <a:gd name="connsiteX0" fmla="*/ 48184 w 323732"/>
              <a:gd name="connsiteY0" fmla="*/ 0 h 3187121"/>
              <a:gd name="connsiteX1" fmla="*/ 36204 w 323732"/>
              <a:gd name="connsiteY1" fmla="*/ 467285 h 3187121"/>
              <a:gd name="connsiteX2" fmla="*/ 156008 w 323732"/>
              <a:gd name="connsiteY2" fmla="*/ 1018441 h 3187121"/>
              <a:gd name="connsiteX3" fmla="*/ 263 w 323732"/>
              <a:gd name="connsiteY3" fmla="*/ 1317983 h 3187121"/>
              <a:gd name="connsiteX4" fmla="*/ 120066 w 323732"/>
              <a:gd name="connsiteY4" fmla="*/ 1569597 h 3187121"/>
              <a:gd name="connsiteX5" fmla="*/ 167988 w 323732"/>
              <a:gd name="connsiteY5" fmla="*/ 1737340 h 3187121"/>
              <a:gd name="connsiteX6" fmla="*/ 60165 w 323732"/>
              <a:gd name="connsiteY6" fmla="*/ 2060845 h 3187121"/>
              <a:gd name="connsiteX7" fmla="*/ 144027 w 323732"/>
              <a:gd name="connsiteY7" fmla="*/ 2276515 h 3187121"/>
              <a:gd name="connsiteX8" fmla="*/ 203929 w 323732"/>
              <a:gd name="connsiteY8" fmla="*/ 2468221 h 3187121"/>
              <a:gd name="connsiteX9" fmla="*/ 120066 w 323732"/>
              <a:gd name="connsiteY9" fmla="*/ 2612001 h 3187121"/>
              <a:gd name="connsiteX10" fmla="*/ 203929 w 323732"/>
              <a:gd name="connsiteY10" fmla="*/ 2923524 h 3187121"/>
              <a:gd name="connsiteX11" fmla="*/ 323732 w 323732"/>
              <a:gd name="connsiteY11" fmla="*/ 3187121 h 3187121"/>
              <a:gd name="connsiteX12" fmla="*/ 323732 w 323732"/>
              <a:gd name="connsiteY12" fmla="*/ 3187121 h 3187121"/>
              <a:gd name="connsiteX13" fmla="*/ 323732 w 323732"/>
              <a:gd name="connsiteY13" fmla="*/ 3187121 h 318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3732" h="3187121">
                <a:moveTo>
                  <a:pt x="48184" y="0"/>
                </a:moveTo>
                <a:cubicBezTo>
                  <a:pt x="33208" y="148772"/>
                  <a:pt x="18233" y="297545"/>
                  <a:pt x="36204" y="467285"/>
                </a:cubicBezTo>
                <a:cubicBezTo>
                  <a:pt x="54175" y="637025"/>
                  <a:pt x="161998" y="876658"/>
                  <a:pt x="156008" y="1018441"/>
                </a:cubicBezTo>
                <a:cubicBezTo>
                  <a:pt x="150018" y="1160224"/>
                  <a:pt x="6253" y="1226124"/>
                  <a:pt x="263" y="1317983"/>
                </a:cubicBezTo>
                <a:cubicBezTo>
                  <a:pt x="-5727" y="1409842"/>
                  <a:pt x="92112" y="1499704"/>
                  <a:pt x="120066" y="1569597"/>
                </a:cubicBezTo>
                <a:cubicBezTo>
                  <a:pt x="148020" y="1639490"/>
                  <a:pt x="177971" y="1655465"/>
                  <a:pt x="167988" y="1737340"/>
                </a:cubicBezTo>
                <a:cubicBezTo>
                  <a:pt x="158005" y="1819215"/>
                  <a:pt x="64159" y="1970983"/>
                  <a:pt x="60165" y="2060845"/>
                </a:cubicBezTo>
                <a:cubicBezTo>
                  <a:pt x="56172" y="2150708"/>
                  <a:pt x="120066" y="2208619"/>
                  <a:pt x="144027" y="2276515"/>
                </a:cubicBezTo>
                <a:cubicBezTo>
                  <a:pt x="167988" y="2344411"/>
                  <a:pt x="207922" y="2412307"/>
                  <a:pt x="203929" y="2468221"/>
                </a:cubicBezTo>
                <a:cubicBezTo>
                  <a:pt x="199936" y="2524135"/>
                  <a:pt x="120066" y="2536117"/>
                  <a:pt x="120066" y="2612001"/>
                </a:cubicBezTo>
                <a:cubicBezTo>
                  <a:pt x="120066" y="2687885"/>
                  <a:pt x="169985" y="2827671"/>
                  <a:pt x="203929" y="2923524"/>
                </a:cubicBezTo>
                <a:cubicBezTo>
                  <a:pt x="237873" y="3019377"/>
                  <a:pt x="323732" y="3187121"/>
                  <a:pt x="323732" y="3187121"/>
                </a:cubicBezTo>
                <a:lnTo>
                  <a:pt x="323732" y="3187121"/>
                </a:lnTo>
                <a:lnTo>
                  <a:pt x="323732" y="3187121"/>
                </a:lnTo>
              </a:path>
            </a:pathLst>
          </a:custGeom>
          <a:ln w="38100" cmpd="sng">
            <a:solidFill>
              <a:srgbClr val="FF0000"/>
            </a:solidFill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198616" y="2108771"/>
            <a:ext cx="594441" cy="3154794"/>
          </a:xfrm>
          <a:custGeom>
            <a:avLst/>
            <a:gdLst>
              <a:gd name="connsiteX0" fmla="*/ 532903 w 594441"/>
              <a:gd name="connsiteY0" fmla="*/ 0 h 3154794"/>
              <a:gd name="connsiteX1" fmla="*/ 580825 w 594441"/>
              <a:gd name="connsiteY1" fmla="*/ 287560 h 3154794"/>
              <a:gd name="connsiteX2" fmla="*/ 317257 w 594441"/>
              <a:gd name="connsiteY2" fmla="*/ 587101 h 3154794"/>
              <a:gd name="connsiteX3" fmla="*/ 281316 w 594441"/>
              <a:gd name="connsiteY3" fmla="*/ 790790 h 3154794"/>
              <a:gd name="connsiteX4" fmla="*/ 353198 w 594441"/>
              <a:gd name="connsiteY4" fmla="*/ 1030423 h 3154794"/>
              <a:gd name="connsiteX5" fmla="*/ 365178 w 594441"/>
              <a:gd name="connsiteY5" fmla="*/ 1294019 h 3154794"/>
              <a:gd name="connsiteX6" fmla="*/ 305277 w 594441"/>
              <a:gd name="connsiteY6" fmla="*/ 1509689 h 3154794"/>
              <a:gd name="connsiteX7" fmla="*/ 365178 w 594441"/>
              <a:gd name="connsiteY7" fmla="*/ 1773285 h 3154794"/>
              <a:gd name="connsiteX8" fmla="*/ 209434 w 594441"/>
              <a:gd name="connsiteY8" fmla="*/ 2000937 h 3154794"/>
              <a:gd name="connsiteX9" fmla="*/ 161512 w 594441"/>
              <a:gd name="connsiteY9" fmla="*/ 2072827 h 3154794"/>
              <a:gd name="connsiteX10" fmla="*/ 341218 w 594441"/>
              <a:gd name="connsiteY10" fmla="*/ 2228588 h 3154794"/>
              <a:gd name="connsiteX11" fmla="*/ 389139 w 594441"/>
              <a:gd name="connsiteY11" fmla="*/ 2468221 h 3154794"/>
              <a:gd name="connsiteX12" fmla="*/ 389139 w 594441"/>
              <a:gd name="connsiteY12" fmla="*/ 2600020 h 3154794"/>
              <a:gd name="connsiteX13" fmla="*/ 257355 w 594441"/>
              <a:gd name="connsiteY13" fmla="*/ 2803708 h 3154794"/>
              <a:gd name="connsiteX14" fmla="*/ 17748 w 594441"/>
              <a:gd name="connsiteY14" fmla="*/ 3139194 h 3154794"/>
              <a:gd name="connsiteX15" fmla="*/ 17748 w 594441"/>
              <a:gd name="connsiteY15" fmla="*/ 3103249 h 31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4441" h="3154794">
                <a:moveTo>
                  <a:pt x="532903" y="0"/>
                </a:moveTo>
                <a:cubicBezTo>
                  <a:pt x="574834" y="94855"/>
                  <a:pt x="616766" y="189710"/>
                  <a:pt x="580825" y="287560"/>
                </a:cubicBezTo>
                <a:cubicBezTo>
                  <a:pt x="544884" y="385410"/>
                  <a:pt x="367175" y="503229"/>
                  <a:pt x="317257" y="587101"/>
                </a:cubicBezTo>
                <a:cubicBezTo>
                  <a:pt x="267339" y="670973"/>
                  <a:pt x="275326" y="716903"/>
                  <a:pt x="281316" y="790790"/>
                </a:cubicBezTo>
                <a:cubicBezTo>
                  <a:pt x="287306" y="864677"/>
                  <a:pt x="339221" y="946552"/>
                  <a:pt x="353198" y="1030423"/>
                </a:cubicBezTo>
                <a:cubicBezTo>
                  <a:pt x="367175" y="1114294"/>
                  <a:pt x="373165" y="1214141"/>
                  <a:pt x="365178" y="1294019"/>
                </a:cubicBezTo>
                <a:cubicBezTo>
                  <a:pt x="357191" y="1373897"/>
                  <a:pt x="305277" y="1429811"/>
                  <a:pt x="305277" y="1509689"/>
                </a:cubicBezTo>
                <a:cubicBezTo>
                  <a:pt x="305277" y="1589567"/>
                  <a:pt x="381152" y="1691410"/>
                  <a:pt x="365178" y="1773285"/>
                </a:cubicBezTo>
                <a:cubicBezTo>
                  <a:pt x="349204" y="1855160"/>
                  <a:pt x="243378" y="1951013"/>
                  <a:pt x="209434" y="2000937"/>
                </a:cubicBezTo>
                <a:cubicBezTo>
                  <a:pt x="175490" y="2050861"/>
                  <a:pt x="139548" y="2034885"/>
                  <a:pt x="161512" y="2072827"/>
                </a:cubicBezTo>
                <a:cubicBezTo>
                  <a:pt x="183476" y="2110769"/>
                  <a:pt x="303280" y="2162689"/>
                  <a:pt x="341218" y="2228588"/>
                </a:cubicBezTo>
                <a:cubicBezTo>
                  <a:pt x="379156" y="2294487"/>
                  <a:pt x="381152" y="2406316"/>
                  <a:pt x="389139" y="2468221"/>
                </a:cubicBezTo>
                <a:cubicBezTo>
                  <a:pt x="397126" y="2530126"/>
                  <a:pt x="411103" y="2544106"/>
                  <a:pt x="389139" y="2600020"/>
                </a:cubicBezTo>
                <a:cubicBezTo>
                  <a:pt x="367175" y="2655934"/>
                  <a:pt x="319253" y="2713846"/>
                  <a:pt x="257355" y="2803708"/>
                </a:cubicBezTo>
                <a:cubicBezTo>
                  <a:pt x="195456" y="2893570"/>
                  <a:pt x="57682" y="3089271"/>
                  <a:pt x="17748" y="3139194"/>
                </a:cubicBezTo>
                <a:cubicBezTo>
                  <a:pt x="-22187" y="3189118"/>
                  <a:pt x="17748" y="3103249"/>
                  <a:pt x="17748" y="3103249"/>
                </a:cubicBezTo>
              </a:path>
            </a:pathLst>
          </a:custGeom>
          <a:ln w="38100" cmpd="sng">
            <a:solidFill>
              <a:srgbClr val="FF0000"/>
            </a:solidFill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869652" y="2048863"/>
            <a:ext cx="1498084" cy="2132735"/>
          </a:xfrm>
          <a:custGeom>
            <a:avLst/>
            <a:gdLst>
              <a:gd name="connsiteX0" fmla="*/ 0 w 1498084"/>
              <a:gd name="connsiteY0" fmla="*/ 0 h 2132735"/>
              <a:gd name="connsiteX1" fmla="*/ 107823 w 1498084"/>
              <a:gd name="connsiteY1" fmla="*/ 335486 h 2132735"/>
              <a:gd name="connsiteX2" fmla="*/ 311489 w 1498084"/>
              <a:gd name="connsiteY2" fmla="*/ 491248 h 2132735"/>
              <a:gd name="connsiteX3" fmla="*/ 359411 w 1498084"/>
              <a:gd name="connsiteY3" fmla="*/ 682954 h 2132735"/>
              <a:gd name="connsiteX4" fmla="*/ 359411 w 1498084"/>
              <a:gd name="connsiteY4" fmla="*/ 838716 h 2132735"/>
              <a:gd name="connsiteX5" fmla="*/ 563076 w 1498084"/>
              <a:gd name="connsiteY5" fmla="*/ 958533 h 2132735"/>
              <a:gd name="connsiteX6" fmla="*/ 862585 w 1498084"/>
              <a:gd name="connsiteY6" fmla="*/ 1102312 h 2132735"/>
              <a:gd name="connsiteX7" fmla="*/ 1078231 w 1498084"/>
              <a:gd name="connsiteY7" fmla="*/ 1306001 h 2132735"/>
              <a:gd name="connsiteX8" fmla="*/ 1221996 w 1498084"/>
              <a:gd name="connsiteY8" fmla="*/ 1425817 h 2132735"/>
              <a:gd name="connsiteX9" fmla="*/ 1437642 w 1498084"/>
              <a:gd name="connsiteY9" fmla="*/ 1509689 h 2132735"/>
              <a:gd name="connsiteX10" fmla="*/ 1497544 w 1498084"/>
              <a:gd name="connsiteY10" fmla="*/ 1581579 h 2132735"/>
              <a:gd name="connsiteX11" fmla="*/ 1413681 w 1498084"/>
              <a:gd name="connsiteY11" fmla="*/ 1725358 h 2132735"/>
              <a:gd name="connsiteX12" fmla="*/ 1245956 w 1498084"/>
              <a:gd name="connsiteY12" fmla="*/ 1797248 h 2132735"/>
              <a:gd name="connsiteX13" fmla="*/ 886546 w 1498084"/>
              <a:gd name="connsiteY13" fmla="*/ 1773285 h 2132735"/>
              <a:gd name="connsiteX14" fmla="*/ 515155 w 1498084"/>
              <a:gd name="connsiteY14" fmla="*/ 1725358 h 2132735"/>
              <a:gd name="connsiteX15" fmla="*/ 371391 w 1498084"/>
              <a:gd name="connsiteY15" fmla="*/ 1737340 h 2132735"/>
              <a:gd name="connsiteX16" fmla="*/ 299509 w 1498084"/>
              <a:gd name="connsiteY16" fmla="*/ 1821212 h 2132735"/>
              <a:gd name="connsiteX17" fmla="*/ 227627 w 1498084"/>
              <a:gd name="connsiteY17" fmla="*/ 2000937 h 2132735"/>
              <a:gd name="connsiteX18" fmla="*/ 479214 w 1498084"/>
              <a:gd name="connsiteY18" fmla="*/ 2132735 h 2132735"/>
              <a:gd name="connsiteX19" fmla="*/ 682880 w 1498084"/>
              <a:gd name="connsiteY19" fmla="*/ 2000937 h 2132735"/>
              <a:gd name="connsiteX20" fmla="*/ 874565 w 1498084"/>
              <a:gd name="connsiteY20" fmla="*/ 2108771 h 2132735"/>
              <a:gd name="connsiteX21" fmla="*/ 874565 w 1498084"/>
              <a:gd name="connsiteY21" fmla="*/ 2108771 h 213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98084" h="2132735">
                <a:moveTo>
                  <a:pt x="0" y="0"/>
                </a:moveTo>
                <a:cubicBezTo>
                  <a:pt x="27954" y="126805"/>
                  <a:pt x="55908" y="253611"/>
                  <a:pt x="107823" y="335486"/>
                </a:cubicBezTo>
                <a:cubicBezTo>
                  <a:pt x="159738" y="417361"/>
                  <a:pt x="269558" y="433337"/>
                  <a:pt x="311489" y="491248"/>
                </a:cubicBezTo>
                <a:cubicBezTo>
                  <a:pt x="353420" y="549159"/>
                  <a:pt x="351424" y="625043"/>
                  <a:pt x="359411" y="682954"/>
                </a:cubicBezTo>
                <a:cubicBezTo>
                  <a:pt x="367398" y="740865"/>
                  <a:pt x="325467" y="792786"/>
                  <a:pt x="359411" y="838716"/>
                </a:cubicBezTo>
                <a:cubicBezTo>
                  <a:pt x="393355" y="884646"/>
                  <a:pt x="479214" y="914600"/>
                  <a:pt x="563076" y="958533"/>
                </a:cubicBezTo>
                <a:cubicBezTo>
                  <a:pt x="646938" y="1002466"/>
                  <a:pt x="776726" y="1044401"/>
                  <a:pt x="862585" y="1102312"/>
                </a:cubicBezTo>
                <a:cubicBezTo>
                  <a:pt x="948444" y="1160223"/>
                  <a:pt x="1018329" y="1252084"/>
                  <a:pt x="1078231" y="1306001"/>
                </a:cubicBezTo>
                <a:cubicBezTo>
                  <a:pt x="1138133" y="1359918"/>
                  <a:pt x="1162094" y="1391869"/>
                  <a:pt x="1221996" y="1425817"/>
                </a:cubicBezTo>
                <a:cubicBezTo>
                  <a:pt x="1281898" y="1459765"/>
                  <a:pt x="1391717" y="1483729"/>
                  <a:pt x="1437642" y="1509689"/>
                </a:cubicBezTo>
                <a:cubicBezTo>
                  <a:pt x="1483567" y="1535649"/>
                  <a:pt x="1501537" y="1545634"/>
                  <a:pt x="1497544" y="1581579"/>
                </a:cubicBezTo>
                <a:cubicBezTo>
                  <a:pt x="1493551" y="1617524"/>
                  <a:pt x="1455612" y="1689413"/>
                  <a:pt x="1413681" y="1725358"/>
                </a:cubicBezTo>
                <a:cubicBezTo>
                  <a:pt x="1371750" y="1761303"/>
                  <a:pt x="1333812" y="1789260"/>
                  <a:pt x="1245956" y="1797248"/>
                </a:cubicBezTo>
                <a:cubicBezTo>
                  <a:pt x="1158100" y="1805236"/>
                  <a:pt x="1008346" y="1785267"/>
                  <a:pt x="886546" y="1773285"/>
                </a:cubicBezTo>
                <a:cubicBezTo>
                  <a:pt x="764746" y="1761303"/>
                  <a:pt x="601014" y="1731349"/>
                  <a:pt x="515155" y="1725358"/>
                </a:cubicBezTo>
                <a:cubicBezTo>
                  <a:pt x="429296" y="1719367"/>
                  <a:pt x="407332" y="1721364"/>
                  <a:pt x="371391" y="1737340"/>
                </a:cubicBezTo>
                <a:cubicBezTo>
                  <a:pt x="335450" y="1753316"/>
                  <a:pt x="323470" y="1777279"/>
                  <a:pt x="299509" y="1821212"/>
                </a:cubicBezTo>
                <a:cubicBezTo>
                  <a:pt x="275548" y="1865145"/>
                  <a:pt x="197676" y="1949017"/>
                  <a:pt x="227627" y="2000937"/>
                </a:cubicBezTo>
                <a:cubicBezTo>
                  <a:pt x="257578" y="2052857"/>
                  <a:pt x="403339" y="2132735"/>
                  <a:pt x="479214" y="2132735"/>
                </a:cubicBezTo>
                <a:cubicBezTo>
                  <a:pt x="555089" y="2132735"/>
                  <a:pt x="616988" y="2004931"/>
                  <a:pt x="682880" y="2000937"/>
                </a:cubicBezTo>
                <a:cubicBezTo>
                  <a:pt x="748772" y="1996943"/>
                  <a:pt x="874565" y="2108771"/>
                  <a:pt x="874565" y="2108771"/>
                </a:cubicBezTo>
                <a:lnTo>
                  <a:pt x="874565" y="2108771"/>
                </a:lnTo>
              </a:path>
            </a:pathLst>
          </a:custGeom>
          <a:ln w="38100" cmpd="sng">
            <a:solidFill>
              <a:schemeClr val="accent1">
                <a:lumMod val="50000"/>
              </a:schemeClr>
            </a:solidFill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165612" y="4205561"/>
            <a:ext cx="1133543" cy="1243972"/>
          </a:xfrm>
          <a:custGeom>
            <a:avLst/>
            <a:gdLst>
              <a:gd name="connsiteX0" fmla="*/ 758311 w 1133543"/>
              <a:gd name="connsiteY0" fmla="*/ 0 h 1243972"/>
              <a:gd name="connsiteX1" fmla="*/ 902075 w 1133543"/>
              <a:gd name="connsiteY1" fmla="*/ 215670 h 1243972"/>
              <a:gd name="connsiteX2" fmla="*/ 1129701 w 1133543"/>
              <a:gd name="connsiteY2" fmla="*/ 371431 h 1243972"/>
              <a:gd name="connsiteX3" fmla="*/ 1009898 w 1133543"/>
              <a:gd name="connsiteY3" fmla="*/ 563138 h 1243972"/>
              <a:gd name="connsiteX4" fmla="*/ 578605 w 1133543"/>
              <a:gd name="connsiteY4" fmla="*/ 491248 h 1243972"/>
              <a:gd name="connsiteX5" fmla="*/ 75431 w 1133543"/>
              <a:gd name="connsiteY5" fmla="*/ 455303 h 1243972"/>
              <a:gd name="connsiteX6" fmla="*/ 3549 w 1133543"/>
              <a:gd name="connsiteY6" fmla="*/ 587101 h 1243972"/>
              <a:gd name="connsiteX7" fmla="*/ 87411 w 1133543"/>
              <a:gd name="connsiteY7" fmla="*/ 682954 h 1243972"/>
              <a:gd name="connsiteX8" fmla="*/ 171274 w 1133543"/>
              <a:gd name="connsiteY8" fmla="*/ 814753 h 1243972"/>
              <a:gd name="connsiteX9" fmla="*/ 231175 w 1133543"/>
              <a:gd name="connsiteY9" fmla="*/ 1018441 h 1243972"/>
              <a:gd name="connsiteX10" fmla="*/ 626527 w 1133543"/>
              <a:gd name="connsiteY10" fmla="*/ 1234111 h 1243972"/>
              <a:gd name="connsiteX11" fmla="*/ 626527 w 1133543"/>
              <a:gd name="connsiteY11" fmla="*/ 1210147 h 124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3543" h="1243972">
                <a:moveTo>
                  <a:pt x="758311" y="0"/>
                </a:moveTo>
                <a:cubicBezTo>
                  <a:pt x="799244" y="76882"/>
                  <a:pt x="840177" y="153765"/>
                  <a:pt x="902075" y="215670"/>
                </a:cubicBezTo>
                <a:cubicBezTo>
                  <a:pt x="963973" y="277575"/>
                  <a:pt x="1111731" y="313520"/>
                  <a:pt x="1129701" y="371431"/>
                </a:cubicBezTo>
                <a:cubicBezTo>
                  <a:pt x="1147671" y="429342"/>
                  <a:pt x="1101747" y="543169"/>
                  <a:pt x="1009898" y="563138"/>
                </a:cubicBezTo>
                <a:cubicBezTo>
                  <a:pt x="918049" y="583108"/>
                  <a:pt x="734349" y="509221"/>
                  <a:pt x="578605" y="491248"/>
                </a:cubicBezTo>
                <a:cubicBezTo>
                  <a:pt x="422860" y="473276"/>
                  <a:pt x="171274" y="439328"/>
                  <a:pt x="75431" y="455303"/>
                </a:cubicBezTo>
                <a:cubicBezTo>
                  <a:pt x="-20412" y="471278"/>
                  <a:pt x="1552" y="549159"/>
                  <a:pt x="3549" y="587101"/>
                </a:cubicBezTo>
                <a:cubicBezTo>
                  <a:pt x="5546" y="625043"/>
                  <a:pt x="59457" y="645012"/>
                  <a:pt x="87411" y="682954"/>
                </a:cubicBezTo>
                <a:cubicBezTo>
                  <a:pt x="115365" y="720896"/>
                  <a:pt x="147313" y="758839"/>
                  <a:pt x="171274" y="814753"/>
                </a:cubicBezTo>
                <a:cubicBezTo>
                  <a:pt x="195235" y="870667"/>
                  <a:pt x="155299" y="948548"/>
                  <a:pt x="231175" y="1018441"/>
                </a:cubicBezTo>
                <a:cubicBezTo>
                  <a:pt x="307051" y="1088334"/>
                  <a:pt x="560635" y="1202160"/>
                  <a:pt x="626527" y="1234111"/>
                </a:cubicBezTo>
                <a:cubicBezTo>
                  <a:pt x="692419" y="1266062"/>
                  <a:pt x="626527" y="1210147"/>
                  <a:pt x="626527" y="1210147"/>
                </a:cubicBezTo>
              </a:path>
            </a:pathLst>
          </a:custGeom>
          <a:ln w="38100" cmpd="sng">
            <a:solidFill>
              <a:schemeClr val="accent1">
                <a:lumMod val="50000"/>
              </a:schemeClr>
            </a:solidFill>
          </a:ln>
          <a:effectLst>
            <a:outerShdw blurRad="127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 1 25"/>
          <p:cNvSpPr/>
          <p:nvPr/>
        </p:nvSpPr>
        <p:spPr>
          <a:xfrm>
            <a:off x="4612433" y="4025836"/>
            <a:ext cx="383371" cy="347468"/>
          </a:xfrm>
          <a:prstGeom prst="irregularSeal1">
            <a:avLst/>
          </a:prstGeom>
          <a:solidFill>
            <a:srgbClr val="FFFF00"/>
          </a:solidFill>
          <a:ln w="2857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467544" y="1844824"/>
            <a:ext cx="432048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985025" y="2190366"/>
            <a:ext cx="1957555" cy="3355453"/>
          </a:xfrm>
          <a:custGeom>
            <a:avLst/>
            <a:gdLst>
              <a:gd name="connsiteX0" fmla="*/ 0 w 1957555"/>
              <a:gd name="connsiteY0" fmla="*/ 0 h 3355453"/>
              <a:gd name="connsiteX1" fmla="*/ 104869 w 1957555"/>
              <a:gd name="connsiteY1" fmla="*/ 93207 h 3355453"/>
              <a:gd name="connsiteX2" fmla="*/ 174781 w 1957555"/>
              <a:gd name="connsiteY2" fmla="*/ 139810 h 3355453"/>
              <a:gd name="connsiteX3" fmla="*/ 209738 w 1957555"/>
              <a:gd name="connsiteY3" fmla="*/ 221366 h 3355453"/>
              <a:gd name="connsiteX4" fmla="*/ 233042 w 1957555"/>
              <a:gd name="connsiteY4" fmla="*/ 256319 h 3355453"/>
              <a:gd name="connsiteX5" fmla="*/ 267998 w 1957555"/>
              <a:gd name="connsiteY5" fmla="*/ 361177 h 3355453"/>
              <a:gd name="connsiteX6" fmla="*/ 291302 w 1957555"/>
              <a:gd name="connsiteY6" fmla="*/ 419431 h 3355453"/>
              <a:gd name="connsiteX7" fmla="*/ 326259 w 1957555"/>
              <a:gd name="connsiteY7" fmla="*/ 500988 h 3355453"/>
              <a:gd name="connsiteX8" fmla="*/ 349563 w 1957555"/>
              <a:gd name="connsiteY8" fmla="*/ 605846 h 3355453"/>
              <a:gd name="connsiteX9" fmla="*/ 396172 w 1957555"/>
              <a:gd name="connsiteY9" fmla="*/ 664100 h 3355453"/>
              <a:gd name="connsiteX10" fmla="*/ 419476 w 1957555"/>
              <a:gd name="connsiteY10" fmla="*/ 699053 h 3355453"/>
              <a:gd name="connsiteX11" fmla="*/ 524345 w 1957555"/>
              <a:gd name="connsiteY11" fmla="*/ 757307 h 3355453"/>
              <a:gd name="connsiteX12" fmla="*/ 605910 w 1957555"/>
              <a:gd name="connsiteY12" fmla="*/ 768958 h 3355453"/>
              <a:gd name="connsiteX13" fmla="*/ 803996 w 1957555"/>
              <a:gd name="connsiteY13" fmla="*/ 815561 h 3355453"/>
              <a:gd name="connsiteX14" fmla="*/ 1002082 w 1957555"/>
              <a:gd name="connsiteY14" fmla="*/ 827212 h 3355453"/>
              <a:gd name="connsiteX15" fmla="*/ 1165211 w 1957555"/>
              <a:gd name="connsiteY15" fmla="*/ 862165 h 3355453"/>
              <a:gd name="connsiteX16" fmla="*/ 1235124 w 1957555"/>
              <a:gd name="connsiteY16" fmla="*/ 885467 h 3355453"/>
              <a:gd name="connsiteX17" fmla="*/ 1270080 w 1957555"/>
              <a:gd name="connsiteY17" fmla="*/ 920419 h 3355453"/>
              <a:gd name="connsiteX18" fmla="*/ 1339993 w 1957555"/>
              <a:gd name="connsiteY18" fmla="*/ 955372 h 3355453"/>
              <a:gd name="connsiteX19" fmla="*/ 1398254 w 1957555"/>
              <a:gd name="connsiteY19" fmla="*/ 1025277 h 3355453"/>
              <a:gd name="connsiteX20" fmla="*/ 1421558 w 1957555"/>
              <a:gd name="connsiteY20" fmla="*/ 1095183 h 3355453"/>
              <a:gd name="connsiteX21" fmla="*/ 1433210 w 1957555"/>
              <a:gd name="connsiteY21" fmla="*/ 1130135 h 3355453"/>
              <a:gd name="connsiteX22" fmla="*/ 1421558 w 1957555"/>
              <a:gd name="connsiteY22" fmla="*/ 1165088 h 3355453"/>
              <a:gd name="connsiteX23" fmla="*/ 1351645 w 1957555"/>
              <a:gd name="connsiteY23" fmla="*/ 1188390 h 3355453"/>
              <a:gd name="connsiteX24" fmla="*/ 955473 w 1957555"/>
              <a:gd name="connsiteY24" fmla="*/ 1176739 h 3355453"/>
              <a:gd name="connsiteX25" fmla="*/ 920517 w 1957555"/>
              <a:gd name="connsiteY25" fmla="*/ 1153437 h 3355453"/>
              <a:gd name="connsiteX26" fmla="*/ 862256 w 1957555"/>
              <a:gd name="connsiteY26" fmla="*/ 1130135 h 3355453"/>
              <a:gd name="connsiteX27" fmla="*/ 815648 w 1957555"/>
              <a:gd name="connsiteY27" fmla="*/ 1118484 h 3355453"/>
              <a:gd name="connsiteX28" fmla="*/ 769039 w 1957555"/>
              <a:gd name="connsiteY28" fmla="*/ 1095183 h 3355453"/>
              <a:gd name="connsiteX29" fmla="*/ 687475 w 1957555"/>
              <a:gd name="connsiteY29" fmla="*/ 1071881 h 3355453"/>
              <a:gd name="connsiteX30" fmla="*/ 594258 w 1957555"/>
              <a:gd name="connsiteY30" fmla="*/ 1048579 h 3355453"/>
              <a:gd name="connsiteX31" fmla="*/ 337911 w 1957555"/>
              <a:gd name="connsiteY31" fmla="*/ 1060230 h 3355453"/>
              <a:gd name="connsiteX32" fmla="*/ 302955 w 1957555"/>
              <a:gd name="connsiteY32" fmla="*/ 1095183 h 3355453"/>
              <a:gd name="connsiteX33" fmla="*/ 233042 w 1957555"/>
              <a:gd name="connsiteY33" fmla="*/ 1200040 h 3355453"/>
              <a:gd name="connsiteX34" fmla="*/ 209738 w 1957555"/>
              <a:gd name="connsiteY34" fmla="*/ 1234993 h 3355453"/>
              <a:gd name="connsiteX35" fmla="*/ 186433 w 1957555"/>
              <a:gd name="connsiteY35" fmla="*/ 1258295 h 3355453"/>
              <a:gd name="connsiteX36" fmla="*/ 186433 w 1957555"/>
              <a:gd name="connsiteY36" fmla="*/ 1491312 h 3355453"/>
              <a:gd name="connsiteX37" fmla="*/ 209738 w 1957555"/>
              <a:gd name="connsiteY37" fmla="*/ 1514614 h 3355453"/>
              <a:gd name="connsiteX38" fmla="*/ 256346 w 1957555"/>
              <a:gd name="connsiteY38" fmla="*/ 1584520 h 3355453"/>
              <a:gd name="connsiteX39" fmla="*/ 279650 w 1957555"/>
              <a:gd name="connsiteY39" fmla="*/ 1619472 h 3355453"/>
              <a:gd name="connsiteX40" fmla="*/ 302955 w 1957555"/>
              <a:gd name="connsiteY40" fmla="*/ 1654425 h 3355453"/>
              <a:gd name="connsiteX41" fmla="*/ 314607 w 1957555"/>
              <a:gd name="connsiteY41" fmla="*/ 1689377 h 3355453"/>
              <a:gd name="connsiteX42" fmla="*/ 372867 w 1957555"/>
              <a:gd name="connsiteY42" fmla="*/ 1759283 h 3355453"/>
              <a:gd name="connsiteX43" fmla="*/ 384519 w 1957555"/>
              <a:gd name="connsiteY43" fmla="*/ 1794235 h 3355453"/>
              <a:gd name="connsiteX44" fmla="*/ 442780 w 1957555"/>
              <a:gd name="connsiteY44" fmla="*/ 1805886 h 3355453"/>
              <a:gd name="connsiteX45" fmla="*/ 582605 w 1957555"/>
              <a:gd name="connsiteY45" fmla="*/ 1829188 h 3355453"/>
              <a:gd name="connsiteX46" fmla="*/ 990430 w 1957555"/>
              <a:gd name="connsiteY46" fmla="*/ 1817537 h 3355453"/>
              <a:gd name="connsiteX47" fmla="*/ 1130255 w 1957555"/>
              <a:gd name="connsiteY47" fmla="*/ 1794235 h 3355453"/>
              <a:gd name="connsiteX48" fmla="*/ 1200168 w 1957555"/>
              <a:gd name="connsiteY48" fmla="*/ 1770934 h 3355453"/>
              <a:gd name="connsiteX49" fmla="*/ 1281733 w 1957555"/>
              <a:gd name="connsiteY49" fmla="*/ 1782585 h 3355453"/>
              <a:gd name="connsiteX50" fmla="*/ 1305037 w 1957555"/>
              <a:gd name="connsiteY50" fmla="*/ 1852490 h 3355453"/>
              <a:gd name="connsiteX51" fmla="*/ 1316689 w 1957555"/>
              <a:gd name="connsiteY51" fmla="*/ 1980650 h 3355453"/>
              <a:gd name="connsiteX52" fmla="*/ 1293385 w 1957555"/>
              <a:gd name="connsiteY52" fmla="*/ 2306874 h 3355453"/>
              <a:gd name="connsiteX53" fmla="*/ 1305037 w 1957555"/>
              <a:gd name="connsiteY53" fmla="*/ 2609797 h 3355453"/>
              <a:gd name="connsiteX54" fmla="*/ 1339993 w 1957555"/>
              <a:gd name="connsiteY54" fmla="*/ 2633099 h 3355453"/>
              <a:gd name="connsiteX55" fmla="*/ 1398254 w 1957555"/>
              <a:gd name="connsiteY55" fmla="*/ 2679702 h 3355453"/>
              <a:gd name="connsiteX56" fmla="*/ 1468166 w 1957555"/>
              <a:gd name="connsiteY56" fmla="*/ 2726306 h 3355453"/>
              <a:gd name="connsiteX57" fmla="*/ 1526427 w 1957555"/>
              <a:gd name="connsiteY57" fmla="*/ 2772909 h 3355453"/>
              <a:gd name="connsiteX58" fmla="*/ 1561383 w 1957555"/>
              <a:gd name="connsiteY58" fmla="*/ 2807862 h 3355453"/>
              <a:gd name="connsiteX59" fmla="*/ 1596340 w 1957555"/>
              <a:gd name="connsiteY59" fmla="*/ 2831164 h 3355453"/>
              <a:gd name="connsiteX60" fmla="*/ 1631296 w 1957555"/>
              <a:gd name="connsiteY60" fmla="*/ 2901069 h 3355453"/>
              <a:gd name="connsiteX61" fmla="*/ 1677905 w 1957555"/>
              <a:gd name="connsiteY61" fmla="*/ 2959324 h 3355453"/>
              <a:gd name="connsiteX62" fmla="*/ 1747817 w 1957555"/>
              <a:gd name="connsiteY62" fmla="*/ 3052531 h 3355453"/>
              <a:gd name="connsiteX63" fmla="*/ 1782774 w 1957555"/>
              <a:gd name="connsiteY63" fmla="*/ 3099134 h 3355453"/>
              <a:gd name="connsiteX64" fmla="*/ 1817730 w 1957555"/>
              <a:gd name="connsiteY64" fmla="*/ 3157389 h 3355453"/>
              <a:gd name="connsiteX65" fmla="*/ 1852686 w 1957555"/>
              <a:gd name="connsiteY65" fmla="*/ 3180690 h 3355453"/>
              <a:gd name="connsiteX66" fmla="*/ 1864338 w 1957555"/>
              <a:gd name="connsiteY66" fmla="*/ 3215643 h 3355453"/>
              <a:gd name="connsiteX67" fmla="*/ 1887643 w 1957555"/>
              <a:gd name="connsiteY67" fmla="*/ 3238945 h 3355453"/>
              <a:gd name="connsiteX68" fmla="*/ 1910947 w 1957555"/>
              <a:gd name="connsiteY68" fmla="*/ 3273897 h 3355453"/>
              <a:gd name="connsiteX69" fmla="*/ 1922599 w 1957555"/>
              <a:gd name="connsiteY69" fmla="*/ 3308850 h 3355453"/>
              <a:gd name="connsiteX70" fmla="*/ 1957555 w 1957555"/>
              <a:gd name="connsiteY70" fmla="*/ 3355453 h 335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957555" h="3355453">
                <a:moveTo>
                  <a:pt x="0" y="0"/>
                </a:moveTo>
                <a:cubicBezTo>
                  <a:pt x="55829" y="55823"/>
                  <a:pt x="47719" y="53206"/>
                  <a:pt x="104869" y="93207"/>
                </a:cubicBezTo>
                <a:cubicBezTo>
                  <a:pt x="127814" y="109267"/>
                  <a:pt x="174781" y="139810"/>
                  <a:pt x="174781" y="139810"/>
                </a:cubicBezTo>
                <a:cubicBezTo>
                  <a:pt x="233288" y="227559"/>
                  <a:pt x="164594" y="116041"/>
                  <a:pt x="209738" y="221366"/>
                </a:cubicBezTo>
                <a:cubicBezTo>
                  <a:pt x="215255" y="234237"/>
                  <a:pt x="227354" y="243523"/>
                  <a:pt x="233042" y="256319"/>
                </a:cubicBezTo>
                <a:cubicBezTo>
                  <a:pt x="256353" y="308764"/>
                  <a:pt x="250517" y="317478"/>
                  <a:pt x="267998" y="361177"/>
                </a:cubicBezTo>
                <a:cubicBezTo>
                  <a:pt x="275766" y="380595"/>
                  <a:pt x="282807" y="400320"/>
                  <a:pt x="291302" y="419431"/>
                </a:cubicBezTo>
                <a:cubicBezTo>
                  <a:pt x="307136" y="455053"/>
                  <a:pt x="318281" y="465090"/>
                  <a:pt x="326259" y="500988"/>
                </a:cubicBezTo>
                <a:cubicBezTo>
                  <a:pt x="333419" y="533206"/>
                  <a:pt x="333825" y="574373"/>
                  <a:pt x="349563" y="605846"/>
                </a:cubicBezTo>
                <a:cubicBezTo>
                  <a:pt x="373472" y="653660"/>
                  <a:pt x="367271" y="627978"/>
                  <a:pt x="396172" y="664100"/>
                </a:cubicBezTo>
                <a:cubicBezTo>
                  <a:pt x="404920" y="675034"/>
                  <a:pt x="408937" y="689832"/>
                  <a:pt x="419476" y="699053"/>
                </a:cubicBezTo>
                <a:cubicBezTo>
                  <a:pt x="447161" y="723275"/>
                  <a:pt x="485819" y="749603"/>
                  <a:pt x="524345" y="757307"/>
                </a:cubicBezTo>
                <a:cubicBezTo>
                  <a:pt x="551276" y="762693"/>
                  <a:pt x="578979" y="763572"/>
                  <a:pt x="605910" y="768958"/>
                </a:cubicBezTo>
                <a:cubicBezTo>
                  <a:pt x="655748" y="778925"/>
                  <a:pt x="755200" y="809931"/>
                  <a:pt x="803996" y="815561"/>
                </a:cubicBezTo>
                <a:cubicBezTo>
                  <a:pt x="869703" y="823142"/>
                  <a:pt x="936053" y="823328"/>
                  <a:pt x="1002082" y="827212"/>
                </a:cubicBezTo>
                <a:cubicBezTo>
                  <a:pt x="1060753" y="836990"/>
                  <a:pt x="1107143" y="842811"/>
                  <a:pt x="1165211" y="862165"/>
                </a:cubicBezTo>
                <a:lnTo>
                  <a:pt x="1235124" y="885467"/>
                </a:lnTo>
                <a:cubicBezTo>
                  <a:pt x="1246776" y="897118"/>
                  <a:pt x="1256369" y="911280"/>
                  <a:pt x="1270080" y="920419"/>
                </a:cubicBezTo>
                <a:cubicBezTo>
                  <a:pt x="1375177" y="990475"/>
                  <a:pt x="1229995" y="863716"/>
                  <a:pt x="1339993" y="955372"/>
                </a:cubicBezTo>
                <a:cubicBezTo>
                  <a:pt x="1373638" y="983407"/>
                  <a:pt x="1375339" y="990908"/>
                  <a:pt x="1398254" y="1025277"/>
                </a:cubicBezTo>
                <a:lnTo>
                  <a:pt x="1421558" y="1095183"/>
                </a:lnTo>
                <a:lnTo>
                  <a:pt x="1433210" y="1130135"/>
                </a:lnTo>
                <a:cubicBezTo>
                  <a:pt x="1429326" y="1141786"/>
                  <a:pt x="1431552" y="1157950"/>
                  <a:pt x="1421558" y="1165088"/>
                </a:cubicBezTo>
                <a:cubicBezTo>
                  <a:pt x="1401568" y="1179365"/>
                  <a:pt x="1351645" y="1188390"/>
                  <a:pt x="1351645" y="1188390"/>
                </a:cubicBezTo>
                <a:cubicBezTo>
                  <a:pt x="1219588" y="1184506"/>
                  <a:pt x="1087155" y="1187415"/>
                  <a:pt x="955473" y="1176739"/>
                </a:cubicBezTo>
                <a:cubicBezTo>
                  <a:pt x="941515" y="1175607"/>
                  <a:pt x="933042" y="1159699"/>
                  <a:pt x="920517" y="1153437"/>
                </a:cubicBezTo>
                <a:cubicBezTo>
                  <a:pt x="901809" y="1144084"/>
                  <a:pt x="882099" y="1136749"/>
                  <a:pt x="862256" y="1130135"/>
                </a:cubicBezTo>
                <a:cubicBezTo>
                  <a:pt x="847064" y="1125071"/>
                  <a:pt x="830643" y="1124106"/>
                  <a:pt x="815648" y="1118484"/>
                </a:cubicBezTo>
                <a:cubicBezTo>
                  <a:pt x="799384" y="1112386"/>
                  <a:pt x="785005" y="1102024"/>
                  <a:pt x="769039" y="1095183"/>
                </a:cubicBezTo>
                <a:cubicBezTo>
                  <a:pt x="741099" y="1083210"/>
                  <a:pt x="717043" y="1080328"/>
                  <a:pt x="687475" y="1071881"/>
                </a:cubicBezTo>
                <a:cubicBezTo>
                  <a:pt x="603874" y="1047997"/>
                  <a:pt x="712702" y="1072266"/>
                  <a:pt x="594258" y="1048579"/>
                </a:cubicBezTo>
                <a:cubicBezTo>
                  <a:pt x="508809" y="1052463"/>
                  <a:pt x="422374" y="1046717"/>
                  <a:pt x="337911" y="1060230"/>
                </a:cubicBezTo>
                <a:cubicBezTo>
                  <a:pt x="321640" y="1062833"/>
                  <a:pt x="313072" y="1082177"/>
                  <a:pt x="302955" y="1095183"/>
                </a:cubicBezTo>
                <a:lnTo>
                  <a:pt x="233042" y="1200040"/>
                </a:lnTo>
                <a:cubicBezTo>
                  <a:pt x="225274" y="1211691"/>
                  <a:pt x="219640" y="1225092"/>
                  <a:pt x="209738" y="1234993"/>
                </a:cubicBezTo>
                <a:lnTo>
                  <a:pt x="186433" y="1258295"/>
                </a:lnTo>
                <a:cubicBezTo>
                  <a:pt x="156492" y="1348112"/>
                  <a:pt x="159918" y="1323408"/>
                  <a:pt x="186433" y="1491312"/>
                </a:cubicBezTo>
                <a:cubicBezTo>
                  <a:pt x="188147" y="1502163"/>
                  <a:pt x="203146" y="1505826"/>
                  <a:pt x="209738" y="1514614"/>
                </a:cubicBezTo>
                <a:cubicBezTo>
                  <a:pt x="226543" y="1537018"/>
                  <a:pt x="240810" y="1561218"/>
                  <a:pt x="256346" y="1584520"/>
                </a:cubicBezTo>
                <a:lnTo>
                  <a:pt x="279650" y="1619472"/>
                </a:lnTo>
                <a:lnTo>
                  <a:pt x="302955" y="1654425"/>
                </a:lnTo>
                <a:cubicBezTo>
                  <a:pt x="306839" y="1666076"/>
                  <a:pt x="309114" y="1678393"/>
                  <a:pt x="314607" y="1689377"/>
                </a:cubicBezTo>
                <a:cubicBezTo>
                  <a:pt x="330830" y="1721819"/>
                  <a:pt x="347097" y="1733516"/>
                  <a:pt x="372867" y="1759283"/>
                </a:cubicBezTo>
                <a:cubicBezTo>
                  <a:pt x="376751" y="1770934"/>
                  <a:pt x="374300" y="1787423"/>
                  <a:pt x="384519" y="1794235"/>
                </a:cubicBezTo>
                <a:cubicBezTo>
                  <a:pt x="400998" y="1805220"/>
                  <a:pt x="423566" y="1801083"/>
                  <a:pt x="442780" y="1805886"/>
                </a:cubicBezTo>
                <a:cubicBezTo>
                  <a:pt x="552098" y="1833213"/>
                  <a:pt x="348134" y="1803138"/>
                  <a:pt x="582605" y="1829188"/>
                </a:cubicBezTo>
                <a:lnTo>
                  <a:pt x="990430" y="1817537"/>
                </a:lnTo>
                <a:cubicBezTo>
                  <a:pt x="1010630" y="1816575"/>
                  <a:pt x="1103453" y="1801544"/>
                  <a:pt x="1130255" y="1794235"/>
                </a:cubicBezTo>
                <a:cubicBezTo>
                  <a:pt x="1153954" y="1787772"/>
                  <a:pt x="1200168" y="1770934"/>
                  <a:pt x="1200168" y="1770934"/>
                </a:cubicBezTo>
                <a:cubicBezTo>
                  <a:pt x="1227356" y="1774818"/>
                  <a:pt x="1260053" y="1765725"/>
                  <a:pt x="1281733" y="1782585"/>
                </a:cubicBezTo>
                <a:cubicBezTo>
                  <a:pt x="1301122" y="1797664"/>
                  <a:pt x="1305037" y="1852490"/>
                  <a:pt x="1305037" y="1852490"/>
                </a:cubicBezTo>
                <a:cubicBezTo>
                  <a:pt x="1308921" y="1895210"/>
                  <a:pt x="1316689" y="1937754"/>
                  <a:pt x="1316689" y="1980650"/>
                </a:cubicBezTo>
                <a:cubicBezTo>
                  <a:pt x="1316689" y="2184227"/>
                  <a:pt x="1315584" y="2173691"/>
                  <a:pt x="1293385" y="2306874"/>
                </a:cubicBezTo>
                <a:cubicBezTo>
                  <a:pt x="1297269" y="2407848"/>
                  <a:pt x="1290745" y="2509764"/>
                  <a:pt x="1305037" y="2609797"/>
                </a:cubicBezTo>
                <a:cubicBezTo>
                  <a:pt x="1307018" y="2623660"/>
                  <a:pt x="1328790" y="2624697"/>
                  <a:pt x="1339993" y="2633099"/>
                </a:cubicBezTo>
                <a:cubicBezTo>
                  <a:pt x="1359889" y="2648019"/>
                  <a:pt x="1378141" y="2665076"/>
                  <a:pt x="1398254" y="2679702"/>
                </a:cubicBezTo>
                <a:cubicBezTo>
                  <a:pt x="1420905" y="2696174"/>
                  <a:pt x="1468166" y="2726306"/>
                  <a:pt x="1468166" y="2726306"/>
                </a:cubicBezTo>
                <a:cubicBezTo>
                  <a:pt x="1520287" y="2804478"/>
                  <a:pt x="1458888" y="2727888"/>
                  <a:pt x="1526427" y="2772909"/>
                </a:cubicBezTo>
                <a:cubicBezTo>
                  <a:pt x="1540138" y="2782049"/>
                  <a:pt x="1548724" y="2797314"/>
                  <a:pt x="1561383" y="2807862"/>
                </a:cubicBezTo>
                <a:cubicBezTo>
                  <a:pt x="1572142" y="2816827"/>
                  <a:pt x="1584688" y="2823397"/>
                  <a:pt x="1596340" y="2831164"/>
                </a:cubicBezTo>
                <a:cubicBezTo>
                  <a:pt x="1663123" y="2931327"/>
                  <a:pt x="1583057" y="2804600"/>
                  <a:pt x="1631296" y="2901069"/>
                </a:cubicBezTo>
                <a:cubicBezTo>
                  <a:pt x="1655206" y="2948886"/>
                  <a:pt x="1649003" y="2923200"/>
                  <a:pt x="1677905" y="2959324"/>
                </a:cubicBezTo>
                <a:cubicBezTo>
                  <a:pt x="1702168" y="2989650"/>
                  <a:pt x="1724513" y="3021462"/>
                  <a:pt x="1747817" y="3052531"/>
                </a:cubicBezTo>
                <a:cubicBezTo>
                  <a:pt x="1759469" y="3068065"/>
                  <a:pt x="1772782" y="3082483"/>
                  <a:pt x="1782774" y="3099134"/>
                </a:cubicBezTo>
                <a:cubicBezTo>
                  <a:pt x="1794426" y="3118552"/>
                  <a:pt x="1802991" y="3140196"/>
                  <a:pt x="1817730" y="3157389"/>
                </a:cubicBezTo>
                <a:cubicBezTo>
                  <a:pt x="1826844" y="3168021"/>
                  <a:pt x="1841034" y="3172923"/>
                  <a:pt x="1852686" y="3180690"/>
                </a:cubicBezTo>
                <a:cubicBezTo>
                  <a:pt x="1856570" y="3192341"/>
                  <a:pt x="1858019" y="3205112"/>
                  <a:pt x="1864338" y="3215643"/>
                </a:cubicBezTo>
                <a:cubicBezTo>
                  <a:pt x="1869990" y="3225063"/>
                  <a:pt x="1880780" y="3230367"/>
                  <a:pt x="1887643" y="3238945"/>
                </a:cubicBezTo>
                <a:cubicBezTo>
                  <a:pt x="1896391" y="3249879"/>
                  <a:pt x="1903179" y="3262246"/>
                  <a:pt x="1910947" y="3273897"/>
                </a:cubicBezTo>
                <a:cubicBezTo>
                  <a:pt x="1914831" y="3285548"/>
                  <a:pt x="1917106" y="3297865"/>
                  <a:pt x="1922599" y="3308850"/>
                </a:cubicBezTo>
                <a:cubicBezTo>
                  <a:pt x="1935776" y="3335201"/>
                  <a:pt x="1941168" y="3339068"/>
                  <a:pt x="1957555" y="335545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845199" y="2015602"/>
            <a:ext cx="1681399" cy="3227326"/>
          </a:xfrm>
          <a:custGeom>
            <a:avLst/>
            <a:gdLst>
              <a:gd name="connsiteX0" fmla="*/ 1503123 w 1681399"/>
              <a:gd name="connsiteY0" fmla="*/ 0 h 3227326"/>
              <a:gd name="connsiteX1" fmla="*/ 1491471 w 1681399"/>
              <a:gd name="connsiteY1" fmla="*/ 69906 h 3227326"/>
              <a:gd name="connsiteX2" fmla="*/ 1456515 w 1681399"/>
              <a:gd name="connsiteY2" fmla="*/ 174764 h 3227326"/>
              <a:gd name="connsiteX3" fmla="*/ 1444863 w 1681399"/>
              <a:gd name="connsiteY3" fmla="*/ 209716 h 3227326"/>
              <a:gd name="connsiteX4" fmla="*/ 1433211 w 1681399"/>
              <a:gd name="connsiteY4" fmla="*/ 256320 h 3227326"/>
              <a:gd name="connsiteX5" fmla="*/ 1409906 w 1681399"/>
              <a:gd name="connsiteY5" fmla="*/ 454385 h 3227326"/>
              <a:gd name="connsiteX6" fmla="*/ 1398254 w 1681399"/>
              <a:gd name="connsiteY6" fmla="*/ 535941 h 3227326"/>
              <a:gd name="connsiteX7" fmla="*/ 1374950 w 1681399"/>
              <a:gd name="connsiteY7" fmla="*/ 675752 h 3227326"/>
              <a:gd name="connsiteX8" fmla="*/ 1316689 w 1681399"/>
              <a:gd name="connsiteY8" fmla="*/ 745657 h 3227326"/>
              <a:gd name="connsiteX9" fmla="*/ 1270081 w 1681399"/>
              <a:gd name="connsiteY9" fmla="*/ 768959 h 3227326"/>
              <a:gd name="connsiteX10" fmla="*/ 1235125 w 1681399"/>
              <a:gd name="connsiteY10" fmla="*/ 803911 h 3227326"/>
              <a:gd name="connsiteX11" fmla="*/ 1165212 w 1681399"/>
              <a:gd name="connsiteY11" fmla="*/ 827213 h 3227326"/>
              <a:gd name="connsiteX12" fmla="*/ 1048691 w 1681399"/>
              <a:gd name="connsiteY12" fmla="*/ 862166 h 3227326"/>
              <a:gd name="connsiteX13" fmla="*/ 1013734 w 1681399"/>
              <a:gd name="connsiteY13" fmla="*/ 885467 h 3227326"/>
              <a:gd name="connsiteX14" fmla="*/ 920517 w 1681399"/>
              <a:gd name="connsiteY14" fmla="*/ 908769 h 3227326"/>
              <a:gd name="connsiteX15" fmla="*/ 489389 w 1681399"/>
              <a:gd name="connsiteY15" fmla="*/ 920420 h 3227326"/>
              <a:gd name="connsiteX16" fmla="*/ 384520 w 1681399"/>
              <a:gd name="connsiteY16" fmla="*/ 967024 h 3227326"/>
              <a:gd name="connsiteX17" fmla="*/ 349564 w 1681399"/>
              <a:gd name="connsiteY17" fmla="*/ 1001976 h 3227326"/>
              <a:gd name="connsiteX18" fmla="*/ 279651 w 1681399"/>
              <a:gd name="connsiteY18" fmla="*/ 1048580 h 3227326"/>
              <a:gd name="connsiteX19" fmla="*/ 244695 w 1681399"/>
              <a:gd name="connsiteY19" fmla="*/ 1071882 h 3227326"/>
              <a:gd name="connsiteX20" fmla="*/ 186434 w 1681399"/>
              <a:gd name="connsiteY20" fmla="*/ 1130136 h 3227326"/>
              <a:gd name="connsiteX21" fmla="*/ 151478 w 1681399"/>
              <a:gd name="connsiteY21" fmla="*/ 1200041 h 3227326"/>
              <a:gd name="connsiteX22" fmla="*/ 186434 w 1681399"/>
              <a:gd name="connsiteY22" fmla="*/ 1456361 h 3227326"/>
              <a:gd name="connsiteX23" fmla="*/ 221390 w 1681399"/>
              <a:gd name="connsiteY23" fmla="*/ 1479662 h 3227326"/>
              <a:gd name="connsiteX24" fmla="*/ 256347 w 1681399"/>
              <a:gd name="connsiteY24" fmla="*/ 1549568 h 3227326"/>
              <a:gd name="connsiteX25" fmla="*/ 291303 w 1681399"/>
              <a:gd name="connsiteY25" fmla="*/ 1619473 h 3227326"/>
              <a:gd name="connsiteX26" fmla="*/ 326259 w 1681399"/>
              <a:gd name="connsiteY26" fmla="*/ 1642775 h 3227326"/>
              <a:gd name="connsiteX27" fmla="*/ 407824 w 1681399"/>
              <a:gd name="connsiteY27" fmla="*/ 1677727 h 3227326"/>
              <a:gd name="connsiteX28" fmla="*/ 466085 w 1681399"/>
              <a:gd name="connsiteY28" fmla="*/ 1689378 h 3227326"/>
              <a:gd name="connsiteX29" fmla="*/ 501041 w 1681399"/>
              <a:gd name="connsiteY29" fmla="*/ 1701029 h 3227326"/>
              <a:gd name="connsiteX30" fmla="*/ 559302 w 1681399"/>
              <a:gd name="connsiteY30" fmla="*/ 1712680 h 3227326"/>
              <a:gd name="connsiteX31" fmla="*/ 594258 w 1681399"/>
              <a:gd name="connsiteY31" fmla="*/ 1735982 h 3227326"/>
              <a:gd name="connsiteX32" fmla="*/ 745736 w 1681399"/>
              <a:gd name="connsiteY32" fmla="*/ 1712680 h 3227326"/>
              <a:gd name="connsiteX33" fmla="*/ 920517 w 1681399"/>
              <a:gd name="connsiteY33" fmla="*/ 1689378 h 3227326"/>
              <a:gd name="connsiteX34" fmla="*/ 1409906 w 1681399"/>
              <a:gd name="connsiteY34" fmla="*/ 1712680 h 3227326"/>
              <a:gd name="connsiteX35" fmla="*/ 1444863 w 1681399"/>
              <a:gd name="connsiteY35" fmla="*/ 1724331 h 3227326"/>
              <a:gd name="connsiteX36" fmla="*/ 1584688 w 1681399"/>
              <a:gd name="connsiteY36" fmla="*/ 1759284 h 3227326"/>
              <a:gd name="connsiteX37" fmla="*/ 1607992 w 1681399"/>
              <a:gd name="connsiteY37" fmla="*/ 1794236 h 3227326"/>
              <a:gd name="connsiteX38" fmla="*/ 1631297 w 1681399"/>
              <a:gd name="connsiteY38" fmla="*/ 1817538 h 3227326"/>
              <a:gd name="connsiteX39" fmla="*/ 1654601 w 1681399"/>
              <a:gd name="connsiteY39" fmla="*/ 1887443 h 3227326"/>
              <a:gd name="connsiteX40" fmla="*/ 1666253 w 1681399"/>
              <a:gd name="connsiteY40" fmla="*/ 1922396 h 3227326"/>
              <a:gd name="connsiteX41" fmla="*/ 1666253 w 1681399"/>
              <a:gd name="connsiteY41" fmla="*/ 2202017 h 3227326"/>
              <a:gd name="connsiteX42" fmla="*/ 1642949 w 1681399"/>
              <a:gd name="connsiteY42" fmla="*/ 2236970 h 3227326"/>
              <a:gd name="connsiteX43" fmla="*/ 1607992 w 1681399"/>
              <a:gd name="connsiteY43" fmla="*/ 2248621 h 3227326"/>
              <a:gd name="connsiteX44" fmla="*/ 1584688 w 1681399"/>
              <a:gd name="connsiteY44" fmla="*/ 2283573 h 3227326"/>
              <a:gd name="connsiteX45" fmla="*/ 1514776 w 1681399"/>
              <a:gd name="connsiteY45" fmla="*/ 2306875 h 3227326"/>
              <a:gd name="connsiteX46" fmla="*/ 1479819 w 1681399"/>
              <a:gd name="connsiteY46" fmla="*/ 2330177 h 3227326"/>
              <a:gd name="connsiteX47" fmla="*/ 1188516 w 1681399"/>
              <a:gd name="connsiteY47" fmla="*/ 2318526 h 3227326"/>
              <a:gd name="connsiteX48" fmla="*/ 1118603 w 1681399"/>
              <a:gd name="connsiteY48" fmla="*/ 2295224 h 3227326"/>
              <a:gd name="connsiteX49" fmla="*/ 1037039 w 1681399"/>
              <a:gd name="connsiteY49" fmla="*/ 2283573 h 3227326"/>
              <a:gd name="connsiteX50" fmla="*/ 943822 w 1681399"/>
              <a:gd name="connsiteY50" fmla="*/ 2260271 h 3227326"/>
              <a:gd name="connsiteX51" fmla="*/ 897213 w 1681399"/>
              <a:gd name="connsiteY51" fmla="*/ 2248621 h 3227326"/>
              <a:gd name="connsiteX52" fmla="*/ 792344 w 1681399"/>
              <a:gd name="connsiteY52" fmla="*/ 2213668 h 3227326"/>
              <a:gd name="connsiteX53" fmla="*/ 757388 w 1681399"/>
              <a:gd name="connsiteY53" fmla="*/ 2202017 h 3227326"/>
              <a:gd name="connsiteX54" fmla="*/ 699127 w 1681399"/>
              <a:gd name="connsiteY54" fmla="*/ 2178715 h 3227326"/>
              <a:gd name="connsiteX55" fmla="*/ 524345 w 1681399"/>
              <a:gd name="connsiteY55" fmla="*/ 2202017 h 3227326"/>
              <a:gd name="connsiteX56" fmla="*/ 489389 w 1681399"/>
              <a:gd name="connsiteY56" fmla="*/ 2213668 h 3227326"/>
              <a:gd name="connsiteX57" fmla="*/ 419476 w 1681399"/>
              <a:gd name="connsiteY57" fmla="*/ 2260271 h 3227326"/>
              <a:gd name="connsiteX58" fmla="*/ 384520 w 1681399"/>
              <a:gd name="connsiteY58" fmla="*/ 2283573 h 3227326"/>
              <a:gd name="connsiteX59" fmla="*/ 337912 w 1681399"/>
              <a:gd name="connsiteY59" fmla="*/ 2353478 h 3227326"/>
              <a:gd name="connsiteX60" fmla="*/ 256347 w 1681399"/>
              <a:gd name="connsiteY60" fmla="*/ 2446686 h 3227326"/>
              <a:gd name="connsiteX61" fmla="*/ 209738 w 1681399"/>
              <a:gd name="connsiteY61" fmla="*/ 2539893 h 3227326"/>
              <a:gd name="connsiteX62" fmla="*/ 151478 w 1681399"/>
              <a:gd name="connsiteY62" fmla="*/ 2691354 h 3227326"/>
              <a:gd name="connsiteX63" fmla="*/ 139826 w 1681399"/>
              <a:gd name="connsiteY63" fmla="*/ 2854466 h 3227326"/>
              <a:gd name="connsiteX64" fmla="*/ 104869 w 1681399"/>
              <a:gd name="connsiteY64" fmla="*/ 3017579 h 3227326"/>
              <a:gd name="connsiteX65" fmla="*/ 81565 w 1681399"/>
              <a:gd name="connsiteY65" fmla="*/ 3145738 h 3227326"/>
              <a:gd name="connsiteX66" fmla="*/ 46609 w 1681399"/>
              <a:gd name="connsiteY66" fmla="*/ 3215644 h 3227326"/>
              <a:gd name="connsiteX67" fmla="*/ 0 w 1681399"/>
              <a:gd name="connsiteY67" fmla="*/ 3227295 h 322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681399" h="3227326">
                <a:moveTo>
                  <a:pt x="1503123" y="0"/>
                </a:moveTo>
                <a:cubicBezTo>
                  <a:pt x="1499239" y="23302"/>
                  <a:pt x="1497558" y="47080"/>
                  <a:pt x="1491471" y="69906"/>
                </a:cubicBezTo>
                <a:cubicBezTo>
                  <a:pt x="1481977" y="105505"/>
                  <a:pt x="1468167" y="139811"/>
                  <a:pt x="1456515" y="174764"/>
                </a:cubicBezTo>
                <a:cubicBezTo>
                  <a:pt x="1452631" y="186415"/>
                  <a:pt x="1447842" y="197802"/>
                  <a:pt x="1444863" y="209716"/>
                </a:cubicBezTo>
                <a:lnTo>
                  <a:pt x="1433211" y="256320"/>
                </a:lnTo>
                <a:cubicBezTo>
                  <a:pt x="1424092" y="338387"/>
                  <a:pt x="1420588" y="374279"/>
                  <a:pt x="1409906" y="454385"/>
                </a:cubicBezTo>
                <a:cubicBezTo>
                  <a:pt x="1406276" y="481605"/>
                  <a:pt x="1401660" y="508692"/>
                  <a:pt x="1398254" y="535941"/>
                </a:cubicBezTo>
                <a:cubicBezTo>
                  <a:pt x="1393947" y="570395"/>
                  <a:pt x="1394685" y="636285"/>
                  <a:pt x="1374950" y="675752"/>
                </a:cubicBezTo>
                <a:cubicBezTo>
                  <a:pt x="1363594" y="698462"/>
                  <a:pt x="1336732" y="731342"/>
                  <a:pt x="1316689" y="745657"/>
                </a:cubicBezTo>
                <a:cubicBezTo>
                  <a:pt x="1302554" y="755752"/>
                  <a:pt x="1284216" y="758864"/>
                  <a:pt x="1270081" y="768959"/>
                </a:cubicBezTo>
                <a:cubicBezTo>
                  <a:pt x="1256672" y="778536"/>
                  <a:pt x="1249529" y="795910"/>
                  <a:pt x="1235125" y="803911"/>
                </a:cubicBezTo>
                <a:cubicBezTo>
                  <a:pt x="1213651" y="815840"/>
                  <a:pt x="1187184" y="816228"/>
                  <a:pt x="1165212" y="827213"/>
                </a:cubicBezTo>
                <a:cubicBezTo>
                  <a:pt x="1097471" y="861080"/>
                  <a:pt x="1135736" y="847660"/>
                  <a:pt x="1048691" y="862166"/>
                </a:cubicBezTo>
                <a:cubicBezTo>
                  <a:pt x="1037039" y="869933"/>
                  <a:pt x="1026260" y="879205"/>
                  <a:pt x="1013734" y="885467"/>
                </a:cubicBezTo>
                <a:cubicBezTo>
                  <a:pt x="994475" y="895095"/>
                  <a:pt x="935214" y="908069"/>
                  <a:pt x="920517" y="908769"/>
                </a:cubicBezTo>
                <a:cubicBezTo>
                  <a:pt x="776918" y="915606"/>
                  <a:pt x="633098" y="916536"/>
                  <a:pt x="489389" y="920420"/>
                </a:cubicBezTo>
                <a:cubicBezTo>
                  <a:pt x="438580" y="937355"/>
                  <a:pt x="421452" y="936251"/>
                  <a:pt x="384520" y="967024"/>
                </a:cubicBezTo>
                <a:cubicBezTo>
                  <a:pt x="371861" y="977572"/>
                  <a:pt x="362571" y="991860"/>
                  <a:pt x="349564" y="1001976"/>
                </a:cubicBezTo>
                <a:cubicBezTo>
                  <a:pt x="327455" y="1019170"/>
                  <a:pt x="302955" y="1033045"/>
                  <a:pt x="279651" y="1048580"/>
                </a:cubicBezTo>
                <a:lnTo>
                  <a:pt x="244695" y="1071882"/>
                </a:lnTo>
                <a:cubicBezTo>
                  <a:pt x="182544" y="1165093"/>
                  <a:pt x="264120" y="1052457"/>
                  <a:pt x="186434" y="1130136"/>
                </a:cubicBezTo>
                <a:cubicBezTo>
                  <a:pt x="163847" y="1152721"/>
                  <a:pt x="160955" y="1171613"/>
                  <a:pt x="151478" y="1200041"/>
                </a:cubicBezTo>
                <a:cubicBezTo>
                  <a:pt x="153609" y="1238401"/>
                  <a:pt x="134418" y="1393948"/>
                  <a:pt x="186434" y="1456361"/>
                </a:cubicBezTo>
                <a:cubicBezTo>
                  <a:pt x="195399" y="1467118"/>
                  <a:pt x="209738" y="1471895"/>
                  <a:pt x="221390" y="1479662"/>
                </a:cubicBezTo>
                <a:cubicBezTo>
                  <a:pt x="250676" y="1567513"/>
                  <a:pt x="211172" y="1459229"/>
                  <a:pt x="256347" y="1549568"/>
                </a:cubicBezTo>
                <a:cubicBezTo>
                  <a:pt x="275302" y="1587473"/>
                  <a:pt x="257909" y="1586082"/>
                  <a:pt x="291303" y="1619473"/>
                </a:cubicBezTo>
                <a:cubicBezTo>
                  <a:pt x="301205" y="1629375"/>
                  <a:pt x="314100" y="1635828"/>
                  <a:pt x="326259" y="1642775"/>
                </a:cubicBezTo>
                <a:cubicBezTo>
                  <a:pt x="352192" y="1657592"/>
                  <a:pt x="378778" y="1670466"/>
                  <a:pt x="407824" y="1677727"/>
                </a:cubicBezTo>
                <a:cubicBezTo>
                  <a:pt x="427038" y="1682530"/>
                  <a:pt x="446871" y="1684575"/>
                  <a:pt x="466085" y="1689378"/>
                </a:cubicBezTo>
                <a:cubicBezTo>
                  <a:pt x="478001" y="1692357"/>
                  <a:pt x="489125" y="1698050"/>
                  <a:pt x="501041" y="1701029"/>
                </a:cubicBezTo>
                <a:cubicBezTo>
                  <a:pt x="520255" y="1705832"/>
                  <a:pt x="539882" y="1708796"/>
                  <a:pt x="559302" y="1712680"/>
                </a:cubicBezTo>
                <a:cubicBezTo>
                  <a:pt x="570954" y="1720447"/>
                  <a:pt x="580296" y="1734908"/>
                  <a:pt x="594258" y="1735982"/>
                </a:cubicBezTo>
                <a:cubicBezTo>
                  <a:pt x="711640" y="1745011"/>
                  <a:pt x="677322" y="1729782"/>
                  <a:pt x="745736" y="1712680"/>
                </a:cubicBezTo>
                <a:cubicBezTo>
                  <a:pt x="810095" y="1696592"/>
                  <a:pt x="847710" y="1696658"/>
                  <a:pt x="920517" y="1689378"/>
                </a:cubicBezTo>
                <a:cubicBezTo>
                  <a:pt x="1047152" y="1692800"/>
                  <a:pt x="1255349" y="1674045"/>
                  <a:pt x="1409906" y="1712680"/>
                </a:cubicBezTo>
                <a:cubicBezTo>
                  <a:pt x="1421822" y="1715659"/>
                  <a:pt x="1433211" y="1720447"/>
                  <a:pt x="1444863" y="1724331"/>
                </a:cubicBezTo>
                <a:cubicBezTo>
                  <a:pt x="1548494" y="1793412"/>
                  <a:pt x="1366919" y="1680104"/>
                  <a:pt x="1584688" y="1759284"/>
                </a:cubicBezTo>
                <a:cubicBezTo>
                  <a:pt x="1597848" y="1764069"/>
                  <a:pt x="1599244" y="1783302"/>
                  <a:pt x="1607992" y="1794236"/>
                </a:cubicBezTo>
                <a:cubicBezTo>
                  <a:pt x="1614855" y="1802814"/>
                  <a:pt x="1623529" y="1809771"/>
                  <a:pt x="1631297" y="1817538"/>
                </a:cubicBezTo>
                <a:lnTo>
                  <a:pt x="1654601" y="1887443"/>
                </a:lnTo>
                <a:lnTo>
                  <a:pt x="1666253" y="1922396"/>
                </a:lnTo>
                <a:cubicBezTo>
                  <a:pt x="1683094" y="2040274"/>
                  <a:pt x="1689547" y="2046737"/>
                  <a:pt x="1666253" y="2202017"/>
                </a:cubicBezTo>
                <a:cubicBezTo>
                  <a:pt x="1664176" y="2215865"/>
                  <a:pt x="1653884" y="2228223"/>
                  <a:pt x="1642949" y="2236970"/>
                </a:cubicBezTo>
                <a:cubicBezTo>
                  <a:pt x="1633358" y="2244642"/>
                  <a:pt x="1619644" y="2244737"/>
                  <a:pt x="1607992" y="2248621"/>
                </a:cubicBezTo>
                <a:cubicBezTo>
                  <a:pt x="1600224" y="2260272"/>
                  <a:pt x="1596563" y="2276152"/>
                  <a:pt x="1584688" y="2283573"/>
                </a:cubicBezTo>
                <a:cubicBezTo>
                  <a:pt x="1563857" y="2296591"/>
                  <a:pt x="1535216" y="2293250"/>
                  <a:pt x="1514776" y="2306875"/>
                </a:cubicBezTo>
                <a:lnTo>
                  <a:pt x="1479819" y="2330177"/>
                </a:lnTo>
                <a:cubicBezTo>
                  <a:pt x="1382718" y="2326293"/>
                  <a:pt x="1285243" y="2327886"/>
                  <a:pt x="1188516" y="2318526"/>
                </a:cubicBezTo>
                <a:cubicBezTo>
                  <a:pt x="1164066" y="2316160"/>
                  <a:pt x="1142921" y="2298698"/>
                  <a:pt x="1118603" y="2295224"/>
                </a:cubicBezTo>
                <a:cubicBezTo>
                  <a:pt x="1091415" y="2291340"/>
                  <a:pt x="1063970" y="2288959"/>
                  <a:pt x="1037039" y="2283573"/>
                </a:cubicBezTo>
                <a:cubicBezTo>
                  <a:pt x="1005632" y="2277292"/>
                  <a:pt x="974894" y="2268038"/>
                  <a:pt x="943822" y="2260271"/>
                </a:cubicBezTo>
                <a:cubicBezTo>
                  <a:pt x="928286" y="2256387"/>
                  <a:pt x="912406" y="2253685"/>
                  <a:pt x="897213" y="2248621"/>
                </a:cubicBezTo>
                <a:lnTo>
                  <a:pt x="792344" y="2213668"/>
                </a:lnTo>
                <a:cubicBezTo>
                  <a:pt x="780692" y="2209784"/>
                  <a:pt x="768792" y="2206578"/>
                  <a:pt x="757388" y="2202017"/>
                </a:cubicBezTo>
                <a:lnTo>
                  <a:pt x="699127" y="2178715"/>
                </a:lnTo>
                <a:cubicBezTo>
                  <a:pt x="640866" y="2186482"/>
                  <a:pt x="582322" y="2192355"/>
                  <a:pt x="524345" y="2202017"/>
                </a:cubicBezTo>
                <a:cubicBezTo>
                  <a:pt x="512230" y="2204036"/>
                  <a:pt x="500126" y="2207704"/>
                  <a:pt x="489389" y="2213668"/>
                </a:cubicBezTo>
                <a:cubicBezTo>
                  <a:pt x="464906" y="2227268"/>
                  <a:pt x="442780" y="2244737"/>
                  <a:pt x="419476" y="2260271"/>
                </a:cubicBezTo>
                <a:lnTo>
                  <a:pt x="384520" y="2283573"/>
                </a:lnTo>
                <a:cubicBezTo>
                  <a:pt x="368984" y="2306875"/>
                  <a:pt x="357716" y="2333676"/>
                  <a:pt x="337912" y="2353478"/>
                </a:cubicBezTo>
                <a:cubicBezTo>
                  <a:pt x="299979" y="2391407"/>
                  <a:pt x="279472" y="2404295"/>
                  <a:pt x="256347" y="2446686"/>
                </a:cubicBezTo>
                <a:cubicBezTo>
                  <a:pt x="239712" y="2477181"/>
                  <a:pt x="218164" y="2506193"/>
                  <a:pt x="209738" y="2539893"/>
                </a:cubicBezTo>
                <a:cubicBezTo>
                  <a:pt x="180941" y="2655069"/>
                  <a:pt x="202912" y="2605639"/>
                  <a:pt x="151478" y="2691354"/>
                </a:cubicBezTo>
                <a:cubicBezTo>
                  <a:pt x="147594" y="2745725"/>
                  <a:pt x="146588" y="2800378"/>
                  <a:pt x="139826" y="2854466"/>
                </a:cubicBezTo>
                <a:cubicBezTo>
                  <a:pt x="122300" y="2994654"/>
                  <a:pt x="122521" y="2929327"/>
                  <a:pt x="104869" y="3017579"/>
                </a:cubicBezTo>
                <a:cubicBezTo>
                  <a:pt x="94480" y="3069517"/>
                  <a:pt x="94062" y="3095755"/>
                  <a:pt x="81565" y="3145738"/>
                </a:cubicBezTo>
                <a:cubicBezTo>
                  <a:pt x="76288" y="3166845"/>
                  <a:pt x="64408" y="3201406"/>
                  <a:pt x="46609" y="3215644"/>
                </a:cubicBezTo>
                <a:cubicBezTo>
                  <a:pt x="30508" y="3228523"/>
                  <a:pt x="16806" y="3227295"/>
                  <a:pt x="0" y="322729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763754" y="2108810"/>
            <a:ext cx="2528390" cy="2947717"/>
          </a:xfrm>
          <a:custGeom>
            <a:avLst/>
            <a:gdLst>
              <a:gd name="connsiteX0" fmla="*/ 1025267 w 2528390"/>
              <a:gd name="connsiteY0" fmla="*/ 0 h 2947717"/>
              <a:gd name="connsiteX1" fmla="*/ 1036919 w 2528390"/>
              <a:gd name="connsiteY1" fmla="*/ 81556 h 2947717"/>
              <a:gd name="connsiteX2" fmla="*/ 1083527 w 2528390"/>
              <a:gd name="connsiteY2" fmla="*/ 174763 h 2947717"/>
              <a:gd name="connsiteX3" fmla="*/ 1106832 w 2528390"/>
              <a:gd name="connsiteY3" fmla="*/ 233017 h 2947717"/>
              <a:gd name="connsiteX4" fmla="*/ 1141788 w 2528390"/>
              <a:gd name="connsiteY4" fmla="*/ 267970 h 2947717"/>
              <a:gd name="connsiteX5" fmla="*/ 1153440 w 2528390"/>
              <a:gd name="connsiteY5" fmla="*/ 302922 h 2947717"/>
              <a:gd name="connsiteX6" fmla="*/ 1200048 w 2528390"/>
              <a:gd name="connsiteY6" fmla="*/ 326224 h 2947717"/>
              <a:gd name="connsiteX7" fmla="*/ 1235005 w 2528390"/>
              <a:gd name="connsiteY7" fmla="*/ 349526 h 2947717"/>
              <a:gd name="connsiteX8" fmla="*/ 1258309 w 2528390"/>
              <a:gd name="connsiteY8" fmla="*/ 384479 h 2947717"/>
              <a:gd name="connsiteX9" fmla="*/ 1339874 w 2528390"/>
              <a:gd name="connsiteY9" fmla="*/ 442733 h 2947717"/>
              <a:gd name="connsiteX10" fmla="*/ 1409787 w 2528390"/>
              <a:gd name="connsiteY10" fmla="*/ 535940 h 2947717"/>
              <a:gd name="connsiteX11" fmla="*/ 1409787 w 2528390"/>
              <a:gd name="connsiteY11" fmla="*/ 897117 h 2947717"/>
              <a:gd name="connsiteX12" fmla="*/ 1363178 w 2528390"/>
              <a:gd name="connsiteY12" fmla="*/ 1001975 h 2947717"/>
              <a:gd name="connsiteX13" fmla="*/ 1328222 w 2528390"/>
              <a:gd name="connsiteY13" fmla="*/ 1025277 h 2947717"/>
              <a:gd name="connsiteX14" fmla="*/ 1258309 w 2528390"/>
              <a:gd name="connsiteY14" fmla="*/ 1083531 h 2947717"/>
              <a:gd name="connsiteX15" fmla="*/ 1235005 w 2528390"/>
              <a:gd name="connsiteY15" fmla="*/ 1118484 h 2947717"/>
              <a:gd name="connsiteX16" fmla="*/ 1165092 w 2528390"/>
              <a:gd name="connsiteY16" fmla="*/ 1165088 h 2947717"/>
              <a:gd name="connsiteX17" fmla="*/ 932050 w 2528390"/>
              <a:gd name="connsiteY17" fmla="*/ 1200040 h 2947717"/>
              <a:gd name="connsiteX18" fmla="*/ 897093 w 2528390"/>
              <a:gd name="connsiteY18" fmla="*/ 1211691 h 2947717"/>
              <a:gd name="connsiteX19" fmla="*/ 827181 w 2528390"/>
              <a:gd name="connsiteY19" fmla="*/ 1258295 h 2947717"/>
              <a:gd name="connsiteX20" fmla="*/ 757268 w 2528390"/>
              <a:gd name="connsiteY20" fmla="*/ 1281596 h 2947717"/>
              <a:gd name="connsiteX21" fmla="*/ 722312 w 2528390"/>
              <a:gd name="connsiteY21" fmla="*/ 1304898 h 2947717"/>
              <a:gd name="connsiteX22" fmla="*/ 664051 w 2528390"/>
              <a:gd name="connsiteY22" fmla="*/ 1351502 h 2947717"/>
              <a:gd name="connsiteX23" fmla="*/ 629095 w 2528390"/>
              <a:gd name="connsiteY23" fmla="*/ 1363153 h 2947717"/>
              <a:gd name="connsiteX24" fmla="*/ 605790 w 2528390"/>
              <a:gd name="connsiteY24" fmla="*/ 1398105 h 2947717"/>
              <a:gd name="connsiteX25" fmla="*/ 535878 w 2528390"/>
              <a:gd name="connsiteY25" fmla="*/ 1433058 h 2947717"/>
              <a:gd name="connsiteX26" fmla="*/ 465965 w 2528390"/>
              <a:gd name="connsiteY26" fmla="*/ 1491312 h 2947717"/>
              <a:gd name="connsiteX27" fmla="*/ 431009 w 2528390"/>
              <a:gd name="connsiteY27" fmla="*/ 1502963 h 2947717"/>
              <a:gd name="connsiteX28" fmla="*/ 419357 w 2528390"/>
              <a:gd name="connsiteY28" fmla="*/ 1537916 h 2947717"/>
              <a:gd name="connsiteX29" fmla="*/ 349444 w 2528390"/>
              <a:gd name="connsiteY29" fmla="*/ 1584519 h 2947717"/>
              <a:gd name="connsiteX30" fmla="*/ 337792 w 2528390"/>
              <a:gd name="connsiteY30" fmla="*/ 1619472 h 2947717"/>
              <a:gd name="connsiteX31" fmla="*/ 232923 w 2528390"/>
              <a:gd name="connsiteY31" fmla="*/ 1677726 h 2947717"/>
              <a:gd name="connsiteX32" fmla="*/ 174662 w 2528390"/>
              <a:gd name="connsiteY32" fmla="*/ 1724330 h 2947717"/>
              <a:gd name="connsiteX33" fmla="*/ 104749 w 2528390"/>
              <a:gd name="connsiteY33" fmla="*/ 1747632 h 2947717"/>
              <a:gd name="connsiteX34" fmla="*/ 34837 w 2528390"/>
              <a:gd name="connsiteY34" fmla="*/ 1794235 h 2947717"/>
              <a:gd name="connsiteX35" fmla="*/ 23185 w 2528390"/>
              <a:gd name="connsiteY35" fmla="*/ 2003951 h 2947717"/>
              <a:gd name="connsiteX36" fmla="*/ 69793 w 2528390"/>
              <a:gd name="connsiteY36" fmla="*/ 2108809 h 2947717"/>
              <a:gd name="connsiteX37" fmla="*/ 128054 w 2528390"/>
              <a:gd name="connsiteY37" fmla="*/ 2167063 h 2947717"/>
              <a:gd name="connsiteX38" fmla="*/ 163010 w 2528390"/>
              <a:gd name="connsiteY38" fmla="*/ 2190365 h 2947717"/>
              <a:gd name="connsiteX39" fmla="*/ 221271 w 2528390"/>
              <a:gd name="connsiteY39" fmla="*/ 2248620 h 2947717"/>
              <a:gd name="connsiteX40" fmla="*/ 291183 w 2528390"/>
              <a:gd name="connsiteY40" fmla="*/ 2283572 h 2947717"/>
              <a:gd name="connsiteX41" fmla="*/ 326140 w 2528390"/>
              <a:gd name="connsiteY41" fmla="*/ 2306874 h 2947717"/>
              <a:gd name="connsiteX42" fmla="*/ 384400 w 2528390"/>
              <a:gd name="connsiteY42" fmla="*/ 2365128 h 2947717"/>
              <a:gd name="connsiteX43" fmla="*/ 396052 w 2528390"/>
              <a:gd name="connsiteY43" fmla="*/ 2400081 h 2947717"/>
              <a:gd name="connsiteX44" fmla="*/ 419357 w 2528390"/>
              <a:gd name="connsiteY44" fmla="*/ 2423383 h 2947717"/>
              <a:gd name="connsiteX45" fmla="*/ 465965 w 2528390"/>
              <a:gd name="connsiteY45" fmla="*/ 2493288 h 2947717"/>
              <a:gd name="connsiteX46" fmla="*/ 489269 w 2528390"/>
              <a:gd name="connsiteY46" fmla="*/ 2528241 h 2947717"/>
              <a:gd name="connsiteX47" fmla="*/ 524226 w 2528390"/>
              <a:gd name="connsiteY47" fmla="*/ 2551543 h 2947717"/>
              <a:gd name="connsiteX48" fmla="*/ 687355 w 2528390"/>
              <a:gd name="connsiteY48" fmla="*/ 2598146 h 2947717"/>
              <a:gd name="connsiteX49" fmla="*/ 733964 w 2528390"/>
              <a:gd name="connsiteY49" fmla="*/ 2609797 h 2947717"/>
              <a:gd name="connsiteX50" fmla="*/ 850485 w 2528390"/>
              <a:gd name="connsiteY50" fmla="*/ 2633099 h 2947717"/>
              <a:gd name="connsiteX51" fmla="*/ 990310 w 2528390"/>
              <a:gd name="connsiteY51" fmla="*/ 2656400 h 2947717"/>
              <a:gd name="connsiteX52" fmla="*/ 1712742 w 2528390"/>
              <a:gd name="connsiteY52" fmla="*/ 2668051 h 2947717"/>
              <a:gd name="connsiteX53" fmla="*/ 1805959 w 2528390"/>
              <a:gd name="connsiteY53" fmla="*/ 2703004 h 2947717"/>
              <a:gd name="connsiteX54" fmla="*/ 1852567 w 2528390"/>
              <a:gd name="connsiteY54" fmla="*/ 2714655 h 2947717"/>
              <a:gd name="connsiteX55" fmla="*/ 1887523 w 2528390"/>
              <a:gd name="connsiteY55" fmla="*/ 2749607 h 2947717"/>
              <a:gd name="connsiteX56" fmla="*/ 2004045 w 2528390"/>
              <a:gd name="connsiteY56" fmla="*/ 2784560 h 2947717"/>
              <a:gd name="connsiteX57" fmla="*/ 2073957 w 2528390"/>
              <a:gd name="connsiteY57" fmla="*/ 2807862 h 2947717"/>
              <a:gd name="connsiteX58" fmla="*/ 2155522 w 2528390"/>
              <a:gd name="connsiteY58" fmla="*/ 2831164 h 2947717"/>
              <a:gd name="connsiteX59" fmla="*/ 2341956 w 2528390"/>
              <a:gd name="connsiteY59" fmla="*/ 2854465 h 2947717"/>
              <a:gd name="connsiteX60" fmla="*/ 2423521 w 2528390"/>
              <a:gd name="connsiteY60" fmla="*/ 2877767 h 2947717"/>
              <a:gd name="connsiteX61" fmla="*/ 2446825 w 2528390"/>
              <a:gd name="connsiteY61" fmla="*/ 2912720 h 2947717"/>
              <a:gd name="connsiteX62" fmla="*/ 2481782 w 2528390"/>
              <a:gd name="connsiteY62" fmla="*/ 2924371 h 2947717"/>
              <a:gd name="connsiteX63" fmla="*/ 2528390 w 2528390"/>
              <a:gd name="connsiteY63" fmla="*/ 2947672 h 294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528390" h="2947717">
                <a:moveTo>
                  <a:pt x="1025267" y="0"/>
                </a:moveTo>
                <a:cubicBezTo>
                  <a:pt x="1029151" y="27185"/>
                  <a:pt x="1028234" y="55504"/>
                  <a:pt x="1036919" y="81556"/>
                </a:cubicBezTo>
                <a:cubicBezTo>
                  <a:pt x="1047905" y="114510"/>
                  <a:pt x="1070624" y="142511"/>
                  <a:pt x="1083527" y="174763"/>
                </a:cubicBezTo>
                <a:cubicBezTo>
                  <a:pt x="1091295" y="194181"/>
                  <a:pt x="1095747" y="215282"/>
                  <a:pt x="1106832" y="233017"/>
                </a:cubicBezTo>
                <a:cubicBezTo>
                  <a:pt x="1115566" y="246990"/>
                  <a:pt x="1130136" y="256319"/>
                  <a:pt x="1141788" y="267970"/>
                </a:cubicBezTo>
                <a:cubicBezTo>
                  <a:pt x="1145672" y="279621"/>
                  <a:pt x="1144756" y="294238"/>
                  <a:pt x="1153440" y="302922"/>
                </a:cubicBezTo>
                <a:cubicBezTo>
                  <a:pt x="1165723" y="315203"/>
                  <a:pt x="1184967" y="317607"/>
                  <a:pt x="1200048" y="326224"/>
                </a:cubicBezTo>
                <a:cubicBezTo>
                  <a:pt x="1212207" y="333171"/>
                  <a:pt x="1223353" y="341759"/>
                  <a:pt x="1235005" y="349526"/>
                </a:cubicBezTo>
                <a:cubicBezTo>
                  <a:pt x="1242773" y="361177"/>
                  <a:pt x="1248407" y="374578"/>
                  <a:pt x="1258309" y="384479"/>
                </a:cubicBezTo>
                <a:cubicBezTo>
                  <a:pt x="1272757" y="398925"/>
                  <a:pt x="1320030" y="429505"/>
                  <a:pt x="1339874" y="442733"/>
                </a:cubicBezTo>
                <a:cubicBezTo>
                  <a:pt x="1392576" y="521778"/>
                  <a:pt x="1366678" y="492836"/>
                  <a:pt x="1409787" y="535940"/>
                </a:cubicBezTo>
                <a:cubicBezTo>
                  <a:pt x="1454264" y="669359"/>
                  <a:pt x="1435936" y="600793"/>
                  <a:pt x="1409787" y="897117"/>
                </a:cubicBezTo>
                <a:cubicBezTo>
                  <a:pt x="1407554" y="922424"/>
                  <a:pt x="1385571" y="979585"/>
                  <a:pt x="1363178" y="1001975"/>
                </a:cubicBezTo>
                <a:cubicBezTo>
                  <a:pt x="1353275" y="1011877"/>
                  <a:pt x="1338980" y="1016313"/>
                  <a:pt x="1328222" y="1025277"/>
                </a:cubicBezTo>
                <a:cubicBezTo>
                  <a:pt x="1238512" y="1100028"/>
                  <a:pt x="1345091" y="1025684"/>
                  <a:pt x="1258309" y="1083531"/>
                </a:cubicBezTo>
                <a:cubicBezTo>
                  <a:pt x="1250541" y="1095182"/>
                  <a:pt x="1245544" y="1109263"/>
                  <a:pt x="1235005" y="1118484"/>
                </a:cubicBezTo>
                <a:cubicBezTo>
                  <a:pt x="1213926" y="1136926"/>
                  <a:pt x="1188396" y="1149553"/>
                  <a:pt x="1165092" y="1165088"/>
                </a:cubicBezTo>
                <a:cubicBezTo>
                  <a:pt x="1075102" y="1225075"/>
                  <a:pt x="1144106" y="1187567"/>
                  <a:pt x="932050" y="1200040"/>
                </a:cubicBezTo>
                <a:cubicBezTo>
                  <a:pt x="920398" y="1203924"/>
                  <a:pt x="907830" y="1205727"/>
                  <a:pt x="897093" y="1211691"/>
                </a:cubicBezTo>
                <a:cubicBezTo>
                  <a:pt x="872610" y="1225291"/>
                  <a:pt x="853751" y="1249439"/>
                  <a:pt x="827181" y="1258295"/>
                </a:cubicBezTo>
                <a:lnTo>
                  <a:pt x="757268" y="1281596"/>
                </a:lnTo>
                <a:cubicBezTo>
                  <a:pt x="745616" y="1289363"/>
                  <a:pt x="733247" y="1296151"/>
                  <a:pt x="722312" y="1304898"/>
                </a:cubicBezTo>
                <a:cubicBezTo>
                  <a:pt x="686187" y="1333795"/>
                  <a:pt x="711867" y="1327596"/>
                  <a:pt x="664051" y="1351502"/>
                </a:cubicBezTo>
                <a:cubicBezTo>
                  <a:pt x="653065" y="1356994"/>
                  <a:pt x="640747" y="1359269"/>
                  <a:pt x="629095" y="1363153"/>
                </a:cubicBezTo>
                <a:cubicBezTo>
                  <a:pt x="621327" y="1374804"/>
                  <a:pt x="615692" y="1388204"/>
                  <a:pt x="605790" y="1398105"/>
                </a:cubicBezTo>
                <a:cubicBezTo>
                  <a:pt x="583201" y="1420691"/>
                  <a:pt x="564309" y="1423582"/>
                  <a:pt x="535878" y="1433058"/>
                </a:cubicBezTo>
                <a:cubicBezTo>
                  <a:pt x="511898" y="1457035"/>
                  <a:pt x="498279" y="1472849"/>
                  <a:pt x="465965" y="1491312"/>
                </a:cubicBezTo>
                <a:cubicBezTo>
                  <a:pt x="455301" y="1497405"/>
                  <a:pt x="442661" y="1499079"/>
                  <a:pt x="431009" y="1502963"/>
                </a:cubicBezTo>
                <a:cubicBezTo>
                  <a:pt x="427125" y="1514614"/>
                  <a:pt x="428042" y="1529232"/>
                  <a:pt x="419357" y="1537916"/>
                </a:cubicBezTo>
                <a:cubicBezTo>
                  <a:pt x="399552" y="1557719"/>
                  <a:pt x="349444" y="1584519"/>
                  <a:pt x="349444" y="1584519"/>
                </a:cubicBezTo>
                <a:cubicBezTo>
                  <a:pt x="345560" y="1596170"/>
                  <a:pt x="346477" y="1610788"/>
                  <a:pt x="337792" y="1619472"/>
                </a:cubicBezTo>
                <a:cubicBezTo>
                  <a:pt x="297724" y="1659536"/>
                  <a:pt x="276880" y="1663076"/>
                  <a:pt x="232923" y="1677726"/>
                </a:cubicBezTo>
                <a:cubicBezTo>
                  <a:pt x="213554" y="1697093"/>
                  <a:pt x="201118" y="1712573"/>
                  <a:pt x="174662" y="1724330"/>
                </a:cubicBezTo>
                <a:cubicBezTo>
                  <a:pt x="152214" y="1734306"/>
                  <a:pt x="125189" y="1734007"/>
                  <a:pt x="104749" y="1747632"/>
                </a:cubicBezTo>
                <a:lnTo>
                  <a:pt x="34837" y="1794235"/>
                </a:lnTo>
                <a:cubicBezTo>
                  <a:pt x="-18016" y="1873504"/>
                  <a:pt x="-1243" y="1832978"/>
                  <a:pt x="23185" y="2003951"/>
                </a:cubicBezTo>
                <a:cubicBezTo>
                  <a:pt x="28028" y="2037850"/>
                  <a:pt x="45913" y="2081520"/>
                  <a:pt x="69793" y="2108809"/>
                </a:cubicBezTo>
                <a:cubicBezTo>
                  <a:pt x="87879" y="2129476"/>
                  <a:pt x="105203" y="2151830"/>
                  <a:pt x="128054" y="2167063"/>
                </a:cubicBezTo>
                <a:cubicBezTo>
                  <a:pt x="139706" y="2174830"/>
                  <a:pt x="152471" y="2181144"/>
                  <a:pt x="163010" y="2190365"/>
                </a:cubicBezTo>
                <a:cubicBezTo>
                  <a:pt x="183679" y="2208449"/>
                  <a:pt x="198419" y="2233388"/>
                  <a:pt x="221271" y="2248620"/>
                </a:cubicBezTo>
                <a:cubicBezTo>
                  <a:pt x="321453" y="2315399"/>
                  <a:pt x="194697" y="2235334"/>
                  <a:pt x="291183" y="2283572"/>
                </a:cubicBezTo>
                <a:cubicBezTo>
                  <a:pt x="303709" y="2289834"/>
                  <a:pt x="314488" y="2299107"/>
                  <a:pt x="326140" y="2306874"/>
                </a:cubicBezTo>
                <a:cubicBezTo>
                  <a:pt x="465953" y="2516576"/>
                  <a:pt x="229049" y="2170959"/>
                  <a:pt x="384400" y="2365128"/>
                </a:cubicBezTo>
                <a:cubicBezTo>
                  <a:pt x="392073" y="2374718"/>
                  <a:pt x="389733" y="2389550"/>
                  <a:pt x="396052" y="2400081"/>
                </a:cubicBezTo>
                <a:cubicBezTo>
                  <a:pt x="401704" y="2409501"/>
                  <a:pt x="412765" y="2414595"/>
                  <a:pt x="419357" y="2423383"/>
                </a:cubicBezTo>
                <a:cubicBezTo>
                  <a:pt x="436162" y="2445787"/>
                  <a:pt x="450429" y="2469986"/>
                  <a:pt x="465965" y="2493288"/>
                </a:cubicBezTo>
                <a:cubicBezTo>
                  <a:pt x="473733" y="2504939"/>
                  <a:pt x="477617" y="2520474"/>
                  <a:pt x="489269" y="2528241"/>
                </a:cubicBezTo>
                <a:cubicBezTo>
                  <a:pt x="500921" y="2536008"/>
                  <a:pt x="511429" y="2545856"/>
                  <a:pt x="524226" y="2551543"/>
                </a:cubicBezTo>
                <a:cubicBezTo>
                  <a:pt x="567207" y="2570643"/>
                  <a:pt x="645040" y="2587568"/>
                  <a:pt x="687355" y="2598146"/>
                </a:cubicBezTo>
                <a:cubicBezTo>
                  <a:pt x="702891" y="2602030"/>
                  <a:pt x="718261" y="2606657"/>
                  <a:pt x="733964" y="2609797"/>
                </a:cubicBezTo>
                <a:cubicBezTo>
                  <a:pt x="772804" y="2617564"/>
                  <a:pt x="812908" y="2620574"/>
                  <a:pt x="850485" y="2633099"/>
                </a:cubicBezTo>
                <a:cubicBezTo>
                  <a:pt x="907697" y="2652168"/>
                  <a:pt x="905051" y="2653999"/>
                  <a:pt x="990310" y="2656400"/>
                </a:cubicBezTo>
                <a:cubicBezTo>
                  <a:pt x="1231057" y="2663181"/>
                  <a:pt x="1471931" y="2664167"/>
                  <a:pt x="1712742" y="2668051"/>
                </a:cubicBezTo>
                <a:cubicBezTo>
                  <a:pt x="1832377" y="2697957"/>
                  <a:pt x="1684095" y="2657309"/>
                  <a:pt x="1805959" y="2703004"/>
                </a:cubicBezTo>
                <a:cubicBezTo>
                  <a:pt x="1820954" y="2708626"/>
                  <a:pt x="1837031" y="2710771"/>
                  <a:pt x="1852567" y="2714655"/>
                </a:cubicBezTo>
                <a:cubicBezTo>
                  <a:pt x="1864219" y="2726306"/>
                  <a:pt x="1873119" y="2741606"/>
                  <a:pt x="1887523" y="2749607"/>
                </a:cubicBezTo>
                <a:cubicBezTo>
                  <a:pt x="1919766" y="2767518"/>
                  <a:pt x="1968067" y="2773768"/>
                  <a:pt x="2004045" y="2784560"/>
                </a:cubicBezTo>
                <a:cubicBezTo>
                  <a:pt x="2027574" y="2791618"/>
                  <a:pt x="2050653" y="2800095"/>
                  <a:pt x="2073957" y="2807862"/>
                </a:cubicBezTo>
                <a:cubicBezTo>
                  <a:pt x="2103905" y="2817844"/>
                  <a:pt x="2123337" y="2825313"/>
                  <a:pt x="2155522" y="2831164"/>
                </a:cubicBezTo>
                <a:cubicBezTo>
                  <a:pt x="2207783" y="2840665"/>
                  <a:pt x="2291906" y="2848905"/>
                  <a:pt x="2341956" y="2854465"/>
                </a:cubicBezTo>
                <a:cubicBezTo>
                  <a:pt x="2345001" y="2855226"/>
                  <a:pt x="2415922" y="2871689"/>
                  <a:pt x="2423521" y="2877767"/>
                </a:cubicBezTo>
                <a:cubicBezTo>
                  <a:pt x="2434456" y="2886514"/>
                  <a:pt x="2435890" y="2903973"/>
                  <a:pt x="2446825" y="2912720"/>
                </a:cubicBezTo>
                <a:cubicBezTo>
                  <a:pt x="2456416" y="2920392"/>
                  <a:pt x="2470796" y="2918879"/>
                  <a:pt x="2481782" y="2924371"/>
                </a:cubicBezTo>
                <a:cubicBezTo>
                  <a:pt x="2532699" y="2949826"/>
                  <a:pt x="2499204" y="2947672"/>
                  <a:pt x="2528390" y="294767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9067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29 at 13.58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85" y="1575948"/>
            <a:ext cx="8102600" cy="483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785" y="274638"/>
            <a:ext cx="8102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376092"/>
                </a:solidFill>
              </a:rPr>
              <a:t>Alumni surveys, e.g. helping students </a:t>
            </a:r>
            <a:r>
              <a:rPr lang="en-US" sz="2800" dirty="0">
                <a:solidFill>
                  <a:srgbClr val="376092"/>
                </a:solidFill>
              </a:rPr>
              <a:t>to be more flexible and </a:t>
            </a:r>
            <a:r>
              <a:rPr lang="en-US" sz="2800" dirty="0" smtClean="0">
                <a:solidFill>
                  <a:srgbClr val="376092"/>
                </a:solidFill>
              </a:rPr>
              <a:t>adaptable by shifting deadlines and adding information iteratively</a:t>
            </a:r>
            <a:endParaRPr lang="en-US" sz="2800" dirty="0">
              <a:solidFill>
                <a:srgbClr val="376092"/>
              </a:solidFill>
            </a:endParaRPr>
          </a:p>
        </p:txBody>
      </p:sp>
      <p:pic>
        <p:nvPicPr>
          <p:cNvPr id="5" name="Picture 4" descr="stepping5_v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60" y="5460545"/>
            <a:ext cx="1772573" cy="1347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517" y="1897766"/>
            <a:ext cx="158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Strongly Disagree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2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557213" y="699468"/>
            <a:ext cx="8332787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srgbClr val="D2533C"/>
                </a:solidFill>
              </a:rPr>
              <a:t>Beyond education?</a:t>
            </a:r>
            <a:endParaRPr lang="en-GB" sz="3600" dirty="0">
              <a:solidFill>
                <a:srgbClr val="D2533C"/>
              </a:solidFill>
            </a:endParaRPr>
          </a:p>
          <a:p>
            <a:pPr eaLnBrk="1" hangingPunct="1"/>
            <a:endParaRPr lang="en-GB" dirty="0" smtClean="0">
              <a:solidFill>
                <a:srgbClr val="660066"/>
              </a:solidFill>
            </a:endParaRPr>
          </a:p>
          <a:p>
            <a:r>
              <a:rPr lang="en-GB" dirty="0"/>
              <a:t>W</a:t>
            </a:r>
            <a:r>
              <a:rPr lang="en-GB" dirty="0" smtClean="0"/>
              <a:t>ithin </a:t>
            </a:r>
            <a:r>
              <a:rPr lang="en-GB" dirty="0"/>
              <a:t>real entrepreneurial environments we can anticipate re-learning, unlearning, re-evaluating and </a:t>
            </a:r>
            <a:r>
              <a:rPr lang="en-GB" dirty="0" smtClean="0"/>
              <a:t>repositioning… </a:t>
            </a:r>
            <a:r>
              <a:rPr lang="en-GB" dirty="0"/>
              <a:t>according to shifting scenarios and contexts. </a:t>
            </a:r>
          </a:p>
          <a:p>
            <a:pPr eaLnBrk="1" hangingPunct="1"/>
            <a:endParaRPr lang="en-GB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7213" y="3383359"/>
            <a:ext cx="83327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dirty="0" smtClean="0"/>
              <a:t>Opportunity recognition, flexibility </a:t>
            </a:r>
            <a:r>
              <a:rPr lang="en-GB" dirty="0"/>
              <a:t>and adaptability cannot be learned within </a:t>
            </a:r>
            <a:r>
              <a:rPr lang="en-GB" dirty="0" smtClean="0"/>
              <a:t>(what </a:t>
            </a:r>
            <a:r>
              <a:rPr lang="en-GB" dirty="0"/>
              <a:t>the student perceives </a:t>
            </a:r>
            <a:r>
              <a:rPr lang="en-GB" dirty="0" smtClean="0"/>
              <a:t>as) </a:t>
            </a:r>
            <a:r>
              <a:rPr lang="en-GB" dirty="0"/>
              <a:t>carefully pre- constructed / pre-prescribed learning environments; they need to evolve within practice based /experiential learning which is meaningfully evaluated in order to reward performance. Here we can anticipate ‘constructive misalignment’ (Scott et. al., 2015 &amp; 2016) </a:t>
            </a:r>
          </a:p>
          <a:p>
            <a:pPr eaLnBrk="1" hangingPunct="1"/>
            <a:endParaRPr lang="en-GB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7318</TotalTime>
  <Words>696</Words>
  <Application>Microsoft Macintosh PowerPoint</Application>
  <PresentationFormat>On-screen Show (4:3)</PresentationFormat>
  <Paragraphs>73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Alumni surveys, e.g. helping students to be more flexible and adaptable by shifting deadlines and adding information iteratively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art-ap</cp:lastModifiedBy>
  <cp:revision>515</cp:revision>
  <cp:lastPrinted>2014-12-02T15:59:30Z</cp:lastPrinted>
  <dcterms:created xsi:type="dcterms:W3CDTF">2010-04-12T23:12:02Z</dcterms:created>
  <dcterms:modified xsi:type="dcterms:W3CDTF">2016-09-04T11:02:57Z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