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8" r:id="rId5"/>
    <p:sldId id="269" r:id="rId6"/>
    <p:sldId id="270" r:id="rId7"/>
    <p:sldId id="271" r:id="rId8"/>
    <p:sldId id="273" r:id="rId9"/>
    <p:sldId id="275" r:id="rId10"/>
    <p:sldId id="265" r:id="rId11"/>
    <p:sldId id="266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525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365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801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591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690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141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166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987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429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05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88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07C2AFE-9C55-47CB-AB4C-D5E70E1689B9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6D7F9B7-A2C8-47BD-9979-F180BB175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9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a7645@coventry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Understanding ‘delusional entrepreneurs’ and how we educate them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Kelly </a:t>
            </a:r>
            <a:r>
              <a:rPr lang="en-GB" dirty="0" smtClean="0"/>
              <a:t>Smith, Coventry University</a:t>
            </a:r>
            <a:br>
              <a:rPr lang="en-GB" dirty="0" smtClean="0"/>
            </a:br>
            <a:r>
              <a:rPr lang="en-GB" dirty="0" smtClean="0"/>
              <a:t>Philip Ely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6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your own examples…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 table groups</a:t>
            </a:r>
          </a:p>
          <a:p>
            <a:r>
              <a:rPr lang="en-GB" sz="2400" dirty="0" smtClean="0"/>
              <a:t>Create a scenario from your own experience</a:t>
            </a:r>
          </a:p>
          <a:p>
            <a:r>
              <a:rPr lang="en-GB" sz="2400" dirty="0" smtClean="0"/>
              <a:t>Discuss </a:t>
            </a:r>
          </a:p>
          <a:p>
            <a:pPr lvl="1"/>
            <a:r>
              <a:rPr lang="en-GB" sz="2200" dirty="0" smtClean="0"/>
              <a:t>How often have you seen this behaviour? </a:t>
            </a:r>
            <a:endParaRPr lang="en-GB" sz="2200" dirty="0"/>
          </a:p>
          <a:p>
            <a:pPr lvl="1"/>
            <a:r>
              <a:rPr lang="en-GB" sz="2200" dirty="0" smtClean="0"/>
              <a:t>How disruptive was it for you as an educator?</a:t>
            </a:r>
          </a:p>
          <a:p>
            <a:pPr lvl="1"/>
            <a:r>
              <a:rPr lang="en-GB" sz="2200" dirty="0" smtClean="0"/>
              <a:t>How did you overcome the issue, or what would you try next?</a:t>
            </a:r>
          </a:p>
          <a:p>
            <a:r>
              <a:rPr lang="en-GB" sz="2400" dirty="0" smtClean="0"/>
              <a:t>Report back to the room in 15 minutes!</a:t>
            </a:r>
          </a:p>
        </p:txBody>
      </p:sp>
    </p:spTree>
    <p:extLst>
      <p:ext uri="{BB962C8B-B14F-4D97-AF65-F5344CB8AC3E}">
        <p14:creationId xmlns:p14="http://schemas.microsoft.com/office/powerpoint/2010/main" val="37569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First stage of exploring if educators think the ‘delusional entrepreneur’ is a problem for entrepreneurs and/or for their own practice</a:t>
            </a:r>
            <a:endParaRPr lang="en-GB" sz="2800" dirty="0"/>
          </a:p>
          <a:p>
            <a:r>
              <a:rPr lang="en-GB" sz="2800" dirty="0" smtClean="0"/>
              <a:t>If this workshop suggests that it is a problem, more work will be done on a methodology to collect experiences of educators</a:t>
            </a:r>
            <a:endParaRPr lang="en-GB" sz="2800" dirty="0"/>
          </a:p>
          <a:p>
            <a:r>
              <a:rPr lang="en-GB" sz="2800" dirty="0" smtClean="0"/>
              <a:t>This will be used to develop a scale for use with nascent entrepreneurs to further explore delusional attributes and their positive and negative outcomes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5697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your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5" y="1828800"/>
            <a:ext cx="6748530" cy="43513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Kelly Smith</a:t>
            </a:r>
          </a:p>
          <a:p>
            <a:pPr marL="0" indent="0">
              <a:buNone/>
            </a:pPr>
            <a:r>
              <a:rPr lang="en-GB" sz="2800" dirty="0" smtClean="0"/>
              <a:t>International Centre for Transformational Entrepreneurship, Coventry University</a:t>
            </a:r>
          </a:p>
          <a:p>
            <a:pPr marL="0" indent="0">
              <a:buNone/>
            </a:pPr>
            <a:r>
              <a:rPr lang="en-GB" sz="2800" dirty="0" smtClean="0">
                <a:hlinkClick r:id="rId2"/>
              </a:rPr>
              <a:t>aa7645@coventry.ac.uk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@</a:t>
            </a:r>
            <a:r>
              <a:rPr lang="en-GB" sz="2800" dirty="0" err="1" smtClean="0"/>
              <a:t>kellyjs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907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 “delusional entrepreneur” A potential working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956396"/>
            <a:ext cx="859536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 nascent entrepreneur </a:t>
            </a:r>
            <a:r>
              <a:rPr lang="en-GB" sz="3600" dirty="0"/>
              <a:t>who </a:t>
            </a:r>
            <a:r>
              <a:rPr lang="en-GB" sz="3600" dirty="0" smtClean="0"/>
              <a:t>pursues </a:t>
            </a:r>
            <a:r>
              <a:rPr lang="en-GB" sz="3600" dirty="0"/>
              <a:t>a product, service or business idea single-mindedly, ignoring the realistic and pragmatic signs and advice that their ventures will fail</a:t>
            </a:r>
          </a:p>
        </p:txBody>
      </p:sp>
    </p:spTree>
    <p:extLst>
      <p:ext uri="{BB962C8B-B14F-4D97-AF65-F5344CB8AC3E}">
        <p14:creationId xmlns:p14="http://schemas.microsoft.com/office/powerpoint/2010/main" val="4850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this a problem?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Whilst product or business failure itself does not need to be seen to be a negative outcome, </a:t>
            </a:r>
            <a:r>
              <a:rPr lang="en-GB" sz="3200" dirty="0" smtClean="0"/>
              <a:t>an entrepreneurs</a:t>
            </a:r>
            <a:r>
              <a:rPr lang="en-GB" sz="3200" dirty="0"/>
              <a:t>’ over-optimism, over-confidence, hubris and narcissism </a:t>
            </a:r>
            <a:r>
              <a:rPr lang="en-GB" sz="3200" dirty="0" smtClean="0"/>
              <a:t>could be a </a:t>
            </a:r>
            <a:r>
              <a:rPr lang="en-GB" sz="3200" dirty="0"/>
              <a:t>major inhibitor to them learning from these failures</a:t>
            </a:r>
          </a:p>
        </p:txBody>
      </p:sp>
    </p:spTree>
    <p:extLst>
      <p:ext uri="{BB962C8B-B14F-4D97-AF65-F5344CB8AC3E}">
        <p14:creationId xmlns:p14="http://schemas.microsoft.com/office/powerpoint/2010/main" val="9144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2845485"/>
          </a:xfrm>
        </p:spPr>
        <p:txBody>
          <a:bodyPr>
            <a:noAutofit/>
          </a:bodyPr>
          <a:lstStyle/>
          <a:p>
            <a:r>
              <a:rPr lang="en-GB" sz="4400" dirty="0" smtClean="0"/>
              <a:t>“And  </a:t>
            </a:r>
            <a:r>
              <a:rPr lang="en-GB" sz="4400" dirty="0"/>
              <a:t>a  vision  appeared  unto  them  of  a  great  profit:  evidence  of self-deception  among  the  </a:t>
            </a:r>
            <a:r>
              <a:rPr lang="en-GB" sz="4400" dirty="0" smtClean="0"/>
              <a:t>self-employed”</a:t>
            </a:r>
            <a:endParaRPr lang="en-GB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3848986"/>
            <a:ext cx="9418320" cy="2643254"/>
          </a:xfrm>
        </p:spPr>
        <p:txBody>
          <a:bodyPr/>
          <a:lstStyle/>
          <a:p>
            <a:r>
              <a:rPr lang="en-GB" dirty="0" smtClean="0"/>
              <a:t>Evidence  </a:t>
            </a:r>
            <a:r>
              <a:rPr lang="en-GB" dirty="0"/>
              <a:t>is  presented  that  the  self-employed  expect  better  financial  outcomes  than  do  employees  but experience  worse  realisations.  This  is  consistent  with  theories  that  entrepreneurship  is  driven  by  unrealistic optimism</a:t>
            </a:r>
            <a:r>
              <a:rPr lang="en-GB" dirty="0" smtClean="0"/>
              <a:t>.</a:t>
            </a:r>
          </a:p>
          <a:p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Arabsheibani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at al., (2000) Economic Letters. 67, 35-41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8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#1 - Jude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Innovative type of photography</a:t>
            </a:r>
          </a:p>
          <a:p>
            <a:r>
              <a:rPr lang="en-GB" dirty="0" smtClean="0"/>
              <a:t>Needed expensive equipment</a:t>
            </a:r>
          </a:p>
          <a:p>
            <a:r>
              <a:rPr lang="en-GB" dirty="0"/>
              <a:t>Refused advice to explore prices that customers </a:t>
            </a:r>
            <a:r>
              <a:rPr lang="en-GB" dirty="0" smtClean="0"/>
              <a:t>would actually pay or to do any financial planning</a:t>
            </a:r>
          </a:p>
          <a:p>
            <a:r>
              <a:rPr lang="en-GB" dirty="0" smtClean="0"/>
              <a:t>Went to a talk by Richard Branson and reported back that he said if you follow your passion, the money will flow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802" y="2092736"/>
            <a:ext cx="3605171" cy="287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5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dirty="0" smtClean="0"/>
              <a:t>Example #2 - Jake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Had a idea for an innovative new type of headphone that needed a complex technical solution</a:t>
            </a:r>
          </a:p>
          <a:p>
            <a:r>
              <a:rPr lang="en-GB" dirty="0" smtClean="0"/>
              <a:t>‘Knew’ it would work because ‘all his friends and everyone he spoke to’ thought it was a good idea</a:t>
            </a:r>
          </a:p>
          <a:p>
            <a:r>
              <a:rPr lang="en-GB" dirty="0" smtClean="0"/>
              <a:t>Had no technical expertise but had a friend who ‘could do CAD’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980" y="1683090"/>
            <a:ext cx="3884764" cy="355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6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#3 - Jessie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Had a simple idea that solved a common problem </a:t>
            </a:r>
          </a:p>
          <a:p>
            <a:r>
              <a:rPr lang="en-GB" dirty="0" smtClean="0"/>
              <a:t>Came over as confident and competent and able to deliver</a:t>
            </a:r>
          </a:p>
          <a:p>
            <a:r>
              <a:rPr lang="en-GB" dirty="0" smtClean="0"/>
              <a:t>Business and financial planning were very superficial despite prompting</a:t>
            </a:r>
          </a:p>
          <a:p>
            <a:r>
              <a:rPr lang="en-GB" dirty="0"/>
              <a:t>I</a:t>
            </a:r>
            <a:r>
              <a:rPr lang="en-GB" dirty="0" smtClean="0"/>
              <a:t>dea and personality drew in investment but lack of planning and grasp of real costs affected actual income levels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016" y="2018488"/>
            <a:ext cx="3375180" cy="329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552" y="294198"/>
            <a:ext cx="9949960" cy="1397124"/>
          </a:xfrm>
        </p:spPr>
        <p:txBody>
          <a:bodyPr/>
          <a:lstStyle/>
          <a:p>
            <a:r>
              <a:rPr lang="en-GB" dirty="0" smtClean="0"/>
              <a:t>Potential outcomes for entrepreneur?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Slower than necessary business growth </a:t>
            </a:r>
          </a:p>
          <a:p>
            <a:r>
              <a:rPr lang="en-GB" sz="2800" dirty="0" smtClean="0"/>
              <a:t>Loss of self-confidence or self-belief</a:t>
            </a:r>
          </a:p>
          <a:p>
            <a:r>
              <a:rPr lang="en-GB" sz="2800" dirty="0" smtClean="0"/>
              <a:t>Financial loss for self and others</a:t>
            </a:r>
          </a:p>
          <a:p>
            <a:r>
              <a:rPr lang="en-GB" sz="2800" dirty="0"/>
              <a:t>Business </a:t>
            </a:r>
            <a:r>
              <a:rPr lang="en-GB" sz="2800" dirty="0" smtClean="0"/>
              <a:t>failure</a:t>
            </a:r>
          </a:p>
          <a:p>
            <a:r>
              <a:rPr lang="en-GB" sz="2800" dirty="0" smtClean="0"/>
              <a:t>Educational impact</a:t>
            </a:r>
          </a:p>
          <a:p>
            <a:r>
              <a:rPr lang="en-GB" sz="2800" dirty="0" smtClean="0"/>
              <a:t>Learns ‘on the job’</a:t>
            </a:r>
          </a:p>
          <a:p>
            <a:r>
              <a:rPr lang="en-GB" sz="2800" dirty="0" smtClean="0"/>
              <a:t>Seeks advice when realises needs help</a:t>
            </a:r>
          </a:p>
          <a:p>
            <a:r>
              <a:rPr lang="en-GB" sz="2800" dirty="0" smtClean="0"/>
              <a:t>Proves advisors wrong</a:t>
            </a:r>
          </a:p>
          <a:p>
            <a:r>
              <a:rPr lang="en-GB" sz="2800" dirty="0" smtClean="0"/>
              <a:t>Succeeds regardless</a:t>
            </a:r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84702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outcomes for educator?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9479109" cy="435133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Watching as an individual fails</a:t>
            </a:r>
          </a:p>
          <a:p>
            <a:r>
              <a:rPr lang="en-GB" sz="2800" dirty="0" smtClean="0"/>
              <a:t>Picking up the pieces</a:t>
            </a:r>
          </a:p>
          <a:p>
            <a:r>
              <a:rPr lang="en-GB" sz="2800" dirty="0" smtClean="0"/>
              <a:t>Reputational issues</a:t>
            </a:r>
          </a:p>
          <a:p>
            <a:r>
              <a:rPr lang="en-GB" sz="2800" dirty="0" smtClean="0"/>
              <a:t>Impact on own self-confidence and self-belief</a:t>
            </a:r>
          </a:p>
          <a:p>
            <a:r>
              <a:rPr lang="en-GB" sz="2800" dirty="0" smtClean="0"/>
              <a:t>Potential that others will follow</a:t>
            </a:r>
          </a:p>
          <a:p>
            <a:r>
              <a:rPr lang="en-GB" sz="2800" dirty="0" smtClean="0"/>
              <a:t>Opportunity for learning and development of practice</a:t>
            </a:r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53749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318</TotalTime>
  <Words>544</Words>
  <Application>Microsoft Office PowerPoint</Application>
  <PresentationFormat>Custom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View</vt:lpstr>
      <vt:lpstr>Understanding ‘delusional entrepreneurs’ and how we educate them</vt:lpstr>
      <vt:lpstr>What is a “delusional entrepreneur” A potential working definition</vt:lpstr>
      <vt:lpstr>Is this a problem?</vt:lpstr>
      <vt:lpstr>“And  a  vision  appeared  unto  them  of  a  great  profit:  evidence  of self-deception  among  the  self-employed”</vt:lpstr>
      <vt:lpstr>Example #1 - Jude</vt:lpstr>
      <vt:lpstr>Example #2 - Jake</vt:lpstr>
      <vt:lpstr>Example #3 - Jessie</vt:lpstr>
      <vt:lpstr>Potential outcomes for entrepreneur?</vt:lpstr>
      <vt:lpstr>Potential outcomes for educator?</vt:lpstr>
      <vt:lpstr>Create your own examples…</vt:lpstr>
      <vt:lpstr>Next Steps…</vt:lpstr>
      <vt:lpstr>Thank you for your help</vt:lpstr>
    </vt:vector>
  </TitlesOfParts>
  <Company>Coventry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Ten Lists: Detecting Enterprising Success</dc:title>
  <dc:creator>Kelly Smith</dc:creator>
  <cp:lastModifiedBy>Windows User</cp:lastModifiedBy>
  <cp:revision>30</cp:revision>
  <dcterms:created xsi:type="dcterms:W3CDTF">2016-08-31T18:15:05Z</dcterms:created>
  <dcterms:modified xsi:type="dcterms:W3CDTF">2016-09-02T14:16:41Z</dcterms:modified>
</cp:coreProperties>
</file>